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5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848" r:id="rId2"/>
    <p:sldMasterId id="2147483870" r:id="rId3"/>
    <p:sldMasterId id="2147483879" r:id="rId4"/>
    <p:sldMasterId id="2147483932" r:id="rId5"/>
    <p:sldMasterId id="2147483985" r:id="rId6"/>
  </p:sldMasterIdLst>
  <p:notesMasterIdLst>
    <p:notesMasterId r:id="rId35"/>
  </p:notesMasterIdLst>
  <p:handoutMasterIdLst>
    <p:handoutMasterId r:id="rId36"/>
  </p:handoutMasterIdLst>
  <p:sldIdLst>
    <p:sldId id="385" r:id="rId7"/>
    <p:sldId id="448" r:id="rId8"/>
    <p:sldId id="767" r:id="rId9"/>
    <p:sldId id="783" r:id="rId10"/>
    <p:sldId id="784" r:id="rId11"/>
    <p:sldId id="780" r:id="rId12"/>
    <p:sldId id="808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803" r:id="rId23"/>
    <p:sldId id="804" r:id="rId24"/>
    <p:sldId id="806" r:id="rId25"/>
    <p:sldId id="807" r:id="rId26"/>
    <p:sldId id="793" r:id="rId27"/>
    <p:sldId id="786" r:id="rId28"/>
    <p:sldId id="787" r:id="rId29"/>
    <p:sldId id="788" r:id="rId30"/>
    <p:sldId id="789" r:id="rId31"/>
    <p:sldId id="790" r:id="rId32"/>
    <p:sldId id="791" r:id="rId33"/>
    <p:sldId id="792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m Template" id="{2B0B6B42-EDED-2B45-AE9F-3F162D878677}">
          <p14:sldIdLst>
            <p14:sldId id="385"/>
            <p14:sldId id="448"/>
            <p14:sldId id="767"/>
            <p14:sldId id="783"/>
            <p14:sldId id="784"/>
            <p14:sldId id="780"/>
            <p14:sldId id="808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6"/>
            <p14:sldId id="807"/>
            <p14:sldId id="793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FAF"/>
    <a:srgbClr val="D84F57"/>
    <a:srgbClr val="131313"/>
    <a:srgbClr val="B1CC08"/>
    <a:srgbClr val="CCEE08"/>
    <a:srgbClr val="ED0269"/>
    <a:srgbClr val="ABC508"/>
    <a:srgbClr val="C9025A"/>
    <a:srgbClr val="139690"/>
    <a:srgbClr val="17B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5" autoAdjust="0"/>
    <p:restoredTop sz="87935" autoAdjust="0"/>
  </p:normalViewPr>
  <p:slideViewPr>
    <p:cSldViewPr snapToGrid="0" snapToObjects="1">
      <p:cViewPr varScale="1">
        <p:scale>
          <a:sx n="73" d="100"/>
          <a:sy n="73" d="100"/>
        </p:scale>
        <p:origin x="72" y="156"/>
      </p:cViewPr>
      <p:guideLst>
        <p:guide orient="horz" pos="1596"/>
        <p:guide pos="2880"/>
        <p:guide orient="horz"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pPr>
            <a:r>
              <a:rPr lang="en-US" sz="1800" dirty="0" smtClean="0"/>
              <a:t>Clinical Trial Success </a:t>
            </a:r>
            <a:r>
              <a:rPr lang="en-US" sz="1800" dirty="0"/>
              <a:t>Rates 2006-2015</a:t>
            </a:r>
          </a:p>
          <a:p>
            <a:pPr>
              <a:defRPr sz="1400"/>
            </a:pPr>
            <a:r>
              <a:rPr lang="en-US" sz="1400" b="0" dirty="0"/>
              <a:t>(N = 9,985)</a:t>
            </a:r>
            <a:endParaRPr lang="en-US" sz="1400" b="0" baseline="30000" dirty="0"/>
          </a:p>
        </c:rich>
      </c:tx>
      <c:layout>
        <c:manualLayout>
          <c:xMode val="edge"/>
          <c:yMode val="edge"/>
          <c:x val="0.13723306304785099"/>
          <c:y val="1.2191282177305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Probility of 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CF-E549-B44B-3C5E836FF9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accent6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Phase I to II</c:v>
                </c:pt>
                <c:pt idx="1">
                  <c:v>Phase II to III</c:v>
                </c:pt>
                <c:pt idx="2">
                  <c:v>Phase III to NDA/BLA</c:v>
                </c:pt>
                <c:pt idx="3">
                  <c:v>NDA/BLA to Approval</c:v>
                </c:pt>
                <c:pt idx="4">
                  <c:v>Phase I to Approval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0.63200000000000001</c:v>
                </c:pt>
                <c:pt idx="1">
                  <c:v>0.307</c:v>
                </c:pt>
                <c:pt idx="2">
                  <c:v>0.58099999999999996</c:v>
                </c:pt>
                <c:pt idx="3">
                  <c:v>0.85299999999999998</c:v>
                </c:pt>
                <c:pt idx="4">
                  <c:v>9.6000000000000002E-2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CF-E549-B44B-3C5E836FF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1130911872"/>
        <c:axId val="1130459984"/>
      </c:barChart>
      <c:catAx>
        <c:axId val="113091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6"/>
            </a:solidFill>
            <a:prstDash val="solid"/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900" b="0" i="0" u="none" strike="noStrike" kern="1200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130459984"/>
        <c:crosses val="autoZero"/>
        <c:auto val="1"/>
        <c:lblAlgn val="ctr"/>
        <c:lblOffset val="100"/>
        <c:noMultiLvlLbl val="0"/>
      </c:catAx>
      <c:valAx>
        <c:axId val="113045998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13091187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accent6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405663542332402E-2"/>
          <c:y val="5.3623194142616001E-2"/>
          <c:w val="0.762002064698312"/>
          <c:h val="0.7605215066745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Avoidable Data Quality Issues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Data Inconsistencies</c:v>
                </c:pt>
                <c:pt idx="1">
                  <c:v>Differences in Adverse Event Reporting</c:v>
                </c:pt>
                <c:pt idx="2">
                  <c:v>Site Inconsistencies: Known Risks</c:v>
                </c:pt>
                <c:pt idx="3">
                  <c:v>Site Inconsistencies: Unknown Risks</c:v>
                </c:pt>
                <c:pt idx="4">
                  <c:v>Potential Misconduct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219</c:v>
                </c:pt>
                <c:pt idx="1">
                  <c:v>95</c:v>
                </c:pt>
                <c:pt idx="2">
                  <c:v>83</c:v>
                </c:pt>
                <c:pt idx="3">
                  <c:v>47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BA-834A-90EF-AA831B6004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Data Quality Issues that Could Delay Approvals</c:v>
                </c:pt>
              </c:strCache>
            </c:strRef>
          </c:tx>
          <c:invertIfNegative val="0"/>
          <c:dLbls>
            <c:dLbl>
              <c:idx val="4"/>
              <c:layout>
                <c:manualLayout>
                  <c:x val="-8.1451209224699405E-17"/>
                  <c:y val="2.346014743739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F94-410D-9181-163A4151E5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Data Inconsistencies</c:v>
                </c:pt>
                <c:pt idx="1">
                  <c:v>Differences in Adverse Event Reporting</c:v>
                </c:pt>
                <c:pt idx="2">
                  <c:v>Site Inconsistencies: Known Risks</c:v>
                </c:pt>
                <c:pt idx="3">
                  <c:v>Site Inconsistencies: Unknown Risks</c:v>
                </c:pt>
                <c:pt idx="4">
                  <c:v>Potential Misconduct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72</c:v>
                </c:pt>
                <c:pt idx="1">
                  <c:v>14</c:v>
                </c:pt>
                <c:pt idx="2">
                  <c:v>23</c:v>
                </c:pt>
                <c:pt idx="3">
                  <c:v>8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94-410D-9181-163A4151E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3165104"/>
        <c:axId val="343169424"/>
      </c:barChart>
      <c:catAx>
        <c:axId val="3431651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 b="1" i="0">
                <a:solidFill>
                  <a:schemeClr val="tx1"/>
                </a:solidFill>
                <a:latin typeface="Arial"/>
                <a:cs typeface="Arial"/>
              </a:defRPr>
            </a:pPr>
            <a:endParaRPr lang="en-US"/>
          </a:p>
        </c:txPr>
        <c:crossAx val="343169424"/>
        <c:crosses val="autoZero"/>
        <c:auto val="1"/>
        <c:lblAlgn val="ctr"/>
        <c:lblOffset val="100"/>
        <c:noMultiLvlLbl val="0"/>
      </c:catAx>
      <c:valAx>
        <c:axId val="3431694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431651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7784577312316939"/>
          <c:y val="4.8164817431760404E-2"/>
          <c:w val="0.4588924933068721"/>
          <c:h val="0.43569531364422648"/>
        </c:manualLayout>
      </c:layout>
      <c:overlay val="0"/>
      <c:txPr>
        <a:bodyPr/>
        <a:lstStyle/>
        <a:p>
          <a:pPr>
            <a:defRPr sz="105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792E-4794-234F-82F9-44265C42167C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7BE10-4F88-BD47-A463-9DFB53B41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68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D3E27-6B11-FE42-8BBB-2ABF6D32E6F9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90698-D32D-C440-8380-5158C0D67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0698-D32D-C440-8380-5158C0D67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16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Potential Misconduct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90698-D32D-C440-8380-5158C0D67A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254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The output of every clinical trial is a data set.  We assume the data quality is good enough to achieve our </a:t>
            </a:r>
            <a:r>
              <a:rPr lang="en-US" sz="1200" b="0" baseline="0" dirty="0" err="1"/>
              <a:t>scientififc</a:t>
            </a:r>
            <a:r>
              <a:rPr lang="en-US" sz="1200" b="0" baseline="0" dirty="0"/>
              <a:t>, regulatory and business objectives.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However, we have reviewed 30 trials using our technology and the results are concerning!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0698-D32D-C440-8380-5158C0D67AB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52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19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0324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93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853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798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you might have seen in the earlier talks of this session- 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Medidata’s data strategy can be broken down into this four bullet paradigm, enabled by the SaaS backbone built for Rave: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customers to build effective software for managing data Ingestion and aggregation, and provide master data management across clinical, operational, and financial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Automated and manual curation for single study and cross industry data</a:t>
            </a:r>
            <a:endParaRPr sz="1800"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of Machine Learning, Natural Language Processing and Predictive Modeling on these standardized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Delivering these data within the platform, with integrated Data Science and Data Discovery tools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talk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will delve deep into the scientific insights we are deriving with Rave Omics.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Shape 23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730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Please stop but our booth to learn more about Rave Omics and all the other products that make up the Medidata Clinical Cloud.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uk-UA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95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The output of every clinical trial is a data set.  We assume the data quality is good enough to achieve our </a:t>
            </a:r>
            <a:r>
              <a:rPr lang="en-US" sz="1200" b="0" baseline="0" dirty="0" err="1"/>
              <a:t>scientififc</a:t>
            </a:r>
            <a:r>
              <a:rPr lang="en-US" sz="1200" b="0" baseline="0" dirty="0"/>
              <a:t>, regulatory and business objectives.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However, we have reviewed 30 trials using our technology and the results are concerning!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0698-D32D-C440-8380-5158C0D67AB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4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200" b="0" baseline="0" dirty="0">
                <a:solidFill>
                  <a:schemeClr val="accent6"/>
                </a:solidFill>
              </a:rPr>
              <a:t>What has happened so far?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/>
                </a:solidFill>
              </a:rPr>
              <a:t>1- Success rate is low,</a:t>
            </a:r>
            <a:r>
              <a:rPr lang="en-US" sz="1200" b="1" baseline="0" dirty="0">
                <a:solidFill>
                  <a:schemeClr val="accent6"/>
                </a:solidFill>
              </a:rPr>
              <a:t> 10%...  </a:t>
            </a:r>
            <a:r>
              <a:rPr lang="en-US" sz="1200" b="0" baseline="0" dirty="0">
                <a:solidFill>
                  <a:schemeClr val="accent6"/>
                </a:solidFill>
              </a:rPr>
              <a:t>How much of this is because of a lack of genomic biomarkers, or b/c data quality is suspect?</a:t>
            </a:r>
            <a:endParaRPr lang="en-US" sz="1200" b="0" dirty="0">
              <a:solidFill>
                <a:schemeClr val="accent6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/>
                </a:solidFill>
              </a:rPr>
              <a:t>2- Clinical development timelines</a:t>
            </a:r>
            <a:r>
              <a:rPr lang="en-US" sz="1200" b="1" baseline="0" dirty="0">
                <a:solidFill>
                  <a:schemeClr val="accent6"/>
                </a:solidFill>
              </a:rPr>
              <a:t> are too long!  </a:t>
            </a:r>
            <a:r>
              <a:rPr lang="en-US" sz="1200" b="0" baseline="0" dirty="0">
                <a:solidFill>
                  <a:schemeClr val="accent6"/>
                </a:solidFill>
              </a:rPr>
              <a:t>10 years from Discoveries to Approval.  How much of this time is lost due to picking inefficient sites or study designs?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 average, it takes at least </a:t>
            </a:r>
            <a:r>
              <a:rPr lang="en-US" sz="2000" b="1" dirty="0">
                <a:solidFill>
                  <a:schemeClr val="accent6"/>
                </a:solidFill>
              </a:rPr>
              <a:t>10 years</a:t>
            </a:r>
            <a:r>
              <a:rPr lang="en-US" sz="1200" b="1" dirty="0"/>
              <a:t> </a:t>
            </a:r>
            <a:r>
              <a:rPr lang="en-US" sz="1200" dirty="0"/>
              <a:t>for a new medicine to complete the journey from initial discovery to the marketplace</a:t>
            </a:r>
            <a:endParaRPr lang="en-US" sz="1200" baseline="300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accent6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6"/>
                </a:solidFill>
              </a:rPr>
              <a:t>3- Cost is high</a:t>
            </a:r>
            <a:r>
              <a:rPr lang="en-US" sz="1200" b="1" baseline="0" dirty="0">
                <a:solidFill>
                  <a:schemeClr val="accent6"/>
                </a:solidFill>
              </a:rPr>
              <a:t> </a:t>
            </a:r>
            <a:r>
              <a:rPr lang="en-US" sz="1200" b="1" dirty="0">
                <a:solidFill>
                  <a:schemeClr val="accent6"/>
                </a:solidFill>
              </a:rPr>
              <a:t>$2.6 billion</a:t>
            </a:r>
            <a:r>
              <a:rPr lang="en-US" sz="1200" b="1" dirty="0"/>
              <a:t> </a:t>
            </a:r>
            <a:r>
              <a:rPr lang="en-US" sz="900" dirty="0"/>
              <a:t>average cost to develop and gain marketing approval for a new drug</a:t>
            </a:r>
            <a:endParaRPr lang="en-US" sz="900" baseline="300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0" baseline="0" dirty="0">
              <a:solidFill>
                <a:schemeClr val="accent6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chemeClr val="accent6"/>
                </a:solidFill>
              </a:rPr>
              <a:t>What business/scientific</a:t>
            </a:r>
            <a:r>
              <a:rPr lang="en-US" sz="900" b="0" baseline="0" dirty="0">
                <a:solidFill>
                  <a:schemeClr val="accent6"/>
                </a:solidFill>
              </a:rPr>
              <a:t> decisions could be made better and lead to better outcomes? How do they match to our solutions</a:t>
            </a:r>
            <a:r>
              <a:rPr lang="is-IS" sz="900" b="0" baseline="0" dirty="0">
                <a:solidFill>
                  <a:schemeClr val="accent6"/>
                </a:solidFill>
              </a:rPr>
              <a:t>…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900" b="0" baseline="0" dirty="0">
                <a:solidFill>
                  <a:schemeClr val="accent6"/>
                </a:solidFill>
              </a:rPr>
              <a:t>One example theres a 31% success rate for Phase II trials.  Synthetic Control Arms are paired with Phase I single arm trials to help predict the results of a subsequent trial.  This helps Go/No-Go decisions clearer and should drive up the 31% success rate of Phase II.</a:t>
            </a:r>
            <a:endParaRPr lang="en-US" sz="900" b="0" baseline="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0698-D32D-C440-8380-5158C0D67AB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4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The output of every clinical trial is a data set.  We assume the data quality is good enough to achieve our </a:t>
            </a:r>
            <a:r>
              <a:rPr lang="en-US" sz="1200" b="0" baseline="0" dirty="0" err="1"/>
              <a:t>scientififc</a:t>
            </a:r>
            <a:r>
              <a:rPr lang="en-US" sz="1200" b="0" baseline="0" dirty="0"/>
              <a:t>, regulatory and business objectives. 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baseline="0" dirty="0"/>
              <a:t>However, we have reviewed 30 trials using our technology and the results are concerning!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890698-D32D-C440-8380-5158C0D67AB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0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a site’s ECG machine might be broken.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3C42C-BF1C-4A10-BD7F-E6BE01F44A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627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a site’s ECG machine might be broken.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3C42C-BF1C-4A10-BD7F-E6BE01F44A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24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CSA can distinguish good data from fake data.  The last three slides were from a real sponsor, a real study, a real site, that enrolled fake patients.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3C42C-BF1C-4A10-BD7F-E6BE01F44A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73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visits might be too regular.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3C42C-BF1C-4A10-BD7F-E6BE01F44A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032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labs might be too consistent.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23C42C-BF1C-4A10-BD7F-E6BE01F44A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71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74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(before presentation begins) 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A2DD2-DBD3-2146-845A-EE8ED550CD5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8128" y="-4572"/>
            <a:ext cx="9152128" cy="5148072"/>
          </a:xfrm>
          <a:prstGeom prst="rect">
            <a:avLst/>
          </a:prstGeom>
        </p:spPr>
      </p:pic>
      <p:pic>
        <p:nvPicPr>
          <p:cNvPr id="12" name="Picture 11" descr="Medidata_Logo_AOH_White_Stacked.eps">
            <a:extLst>
              <a:ext uri="{FF2B5EF4-FFF2-40B4-BE49-F238E27FC236}">
                <a16:creationId xmlns:a16="http://schemas.microsoft.com/office/drawing/2014/main" id="{73A66EB8-2AA1-744B-A51C-A92175B3D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8" y="483620"/>
            <a:ext cx="4166829" cy="220370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2536"/>
            <a:ext cx="3877056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0975"/>
            <a:ext cx="2648482" cy="1126462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9600" b="1" i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7E836A0-2636-B544-B88A-C7F8669C5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172968"/>
            <a:ext cx="3008376" cy="640080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Anything more detail you want to add about this metric? It goes here.</a:t>
            </a:r>
          </a:p>
        </p:txBody>
      </p:sp>
    </p:spTree>
    <p:extLst>
      <p:ext uri="{BB962C8B-B14F-4D97-AF65-F5344CB8AC3E}">
        <p14:creationId xmlns:p14="http://schemas.microsoft.com/office/powerpoint/2010/main" val="11369985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784" y="255117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635781-5D33-AA4C-8E91-3C810E1EB978}"/>
              </a:ext>
            </a:extLst>
          </p:cNvPr>
          <p:cNvCxnSpPr/>
          <p:nvPr userDrawn="1"/>
        </p:nvCxnSpPr>
        <p:spPr>
          <a:xfrm>
            <a:off x="460723" y="173809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0D5580-68B1-C348-81F8-1EE4EA1ED9ED}"/>
              </a:ext>
            </a:extLst>
          </p:cNvPr>
          <p:cNvCxnSpPr/>
          <p:nvPr userDrawn="1"/>
        </p:nvCxnSpPr>
        <p:spPr>
          <a:xfrm>
            <a:off x="2672713" y="1745919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52144"/>
            <a:ext cx="3584448" cy="320040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69773" y="256032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9CB6AF03-A629-9747-ACCB-1A3BBD9A13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4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99%</a:t>
            </a:r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19059BB-D211-954F-B505-AECF0FFF71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0632" y="1911096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8776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09981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9503" y="310896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43E602F-450B-9243-B2E4-A55C7777C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F9737-B867-304D-92D8-E9D79B68F769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81B70A-41B7-854D-A474-9CA2DE84570B}"/>
              </a:ext>
            </a:extLst>
          </p:cNvPr>
          <p:cNvCxnSpPr/>
          <p:nvPr userDrawn="1"/>
        </p:nvCxnSpPr>
        <p:spPr>
          <a:xfrm>
            <a:off x="2789126" y="229626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2424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48D645-B6CE-0846-B4C8-0DF977820135}"/>
              </a:ext>
            </a:extLst>
          </p:cNvPr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3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4300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0630" y="190195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E5728-9DDC-4246-B2DB-8C9D90B870E2}"/>
              </a:ext>
            </a:extLst>
          </p:cNvPr>
          <p:cNvCxnSpPr/>
          <p:nvPr userDrawn="1"/>
        </p:nvCxnSpPr>
        <p:spPr>
          <a:xfrm>
            <a:off x="452820" y="1786044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64A08-7BB7-D846-A0C3-800B8740CF16}"/>
              </a:ext>
            </a:extLst>
          </p:cNvPr>
          <p:cNvCxnSpPr/>
          <p:nvPr userDrawn="1"/>
        </p:nvCxnSpPr>
        <p:spPr>
          <a:xfrm>
            <a:off x="266481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B9415-CA97-CC4C-8F2C-1798B8FC30F9}"/>
              </a:ext>
            </a:extLst>
          </p:cNvPr>
          <p:cNvCxnSpPr/>
          <p:nvPr userDrawn="1"/>
        </p:nvCxnSpPr>
        <p:spPr>
          <a:xfrm>
            <a:off x="491977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36BEF13-94D8-F44B-BBBA-E4D98F53D9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0055" y="1947671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603CD77-74A0-9348-8826-4B7B6E67C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783" y="2630002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ACB531E-E266-5A45-8FFB-7C9708B46A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68626" y="2621703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4F8F889-7D56-3A46-B498-F311A430D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287" y="2636305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16595100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810D80-FC4D-BC49-8E32-5B792F52E1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D4D42BF-3D22-E54D-9D0C-55EFF7A479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33B51E7-AF9C-F145-8C99-5CDDB6A184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EEB305-BC1D-9C49-8EF6-930B172FCFFE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D38338-F5AB-3D49-A73E-961CB78A71FD}"/>
              </a:ext>
            </a:extLst>
          </p:cNvPr>
          <p:cNvCxnSpPr/>
          <p:nvPr userDrawn="1"/>
        </p:nvCxnSpPr>
        <p:spPr>
          <a:xfrm>
            <a:off x="2789126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713576E-55EF-F84D-A91E-D05DE460EB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8071" y="245973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B6FC2-C658-0F4D-805F-4C83A03DAEAC}"/>
              </a:ext>
            </a:extLst>
          </p:cNvPr>
          <p:cNvCxnSpPr/>
          <p:nvPr userDrawn="1"/>
        </p:nvCxnSpPr>
        <p:spPr>
          <a:xfrm>
            <a:off x="5047488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6B4C88-D5C2-7B48-A175-CDE2B08F7B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137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711355E-64F0-FC40-BC86-44944CEF86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87333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CBAF97C-02C0-8349-8566-6D6244FD98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070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4143592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1148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03C8979-30C4-394E-844B-E687F290C2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783" y="3574051"/>
            <a:ext cx="201168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D783D6F-0AA1-684B-BF0E-E5346DA815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947" y="1818202"/>
            <a:ext cx="201404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76BA5B8-CE55-1D4E-93A3-8D9B88F9C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84910" y="1846358"/>
            <a:ext cx="2010148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D114804-360E-F74F-9FB3-0F54DF3BF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0632" y="3599568"/>
            <a:ext cx="202442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14208691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29768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B3D4BF-AE67-2A47-8B67-0C972F647F6D}"/>
              </a:ext>
            </a:extLst>
          </p:cNvPr>
          <p:cNvCxnSpPr/>
          <p:nvPr userDrawn="1"/>
        </p:nvCxnSpPr>
        <p:spPr>
          <a:xfrm>
            <a:off x="4809744" y="1014984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715408B-4A97-0141-B2FF-C227D8EFEB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0328" y="113385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B36AF8-8AED-9447-9AC4-86D1E9CAA058}"/>
              </a:ext>
            </a:extLst>
          </p:cNvPr>
          <p:cNvCxnSpPr/>
          <p:nvPr userDrawn="1"/>
        </p:nvCxnSpPr>
        <p:spPr>
          <a:xfrm>
            <a:off x="48097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F58FA2B-AA9D-964B-9350-6EBC57455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9472" y="2852927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F730358-459E-C048-B38D-8210F1C5F1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2483" y="2014369"/>
            <a:ext cx="1982600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ED38F6F-EBED-E34A-9C57-5EC79247EF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59083" y="2050792"/>
            <a:ext cx="1950077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D752F00-BD13-C945-96BF-9887ABBCB7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1767" y="3754387"/>
            <a:ext cx="1963315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E734DC7-0DE4-AD48-8CBF-545223E373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3558" y="3769864"/>
            <a:ext cx="191560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1504CC9-F2D3-FE44-9831-3957D8E3C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19472" y="3754387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93F8A0A-764E-A040-ABF5-09DF1D08FF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9472" y="2012034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12908630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F08310-BE5A-4949-8B61-5B2ABDE116A9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62"/>
          <a:stretch/>
        </p:blipFill>
        <p:spPr>
          <a:xfrm flipV="1">
            <a:off x="-8128" y="-4572"/>
            <a:ext cx="9152128" cy="488746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D800E-484A-A947-9BD4-98132B95D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488" y="1965960"/>
            <a:ext cx="5623560" cy="1207008"/>
          </a:xfrm>
        </p:spPr>
        <p:txBody>
          <a:bodyPr>
            <a:norm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pc="-100" baseline="0" dirty="0"/>
              <a:t>This is a big statement, and here’s the punch.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655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dline, smal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82496"/>
            <a:ext cx="4087368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headline goes here.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DE3-4804-184E-9B25-65A02DABD6D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6072" y="896112"/>
            <a:ext cx="612648" cy="6217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icon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2E9C8C11-7C6F-6343-A057-4B26E73A1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632" y="2898648"/>
            <a:ext cx="4059936" cy="923544"/>
          </a:xfrm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Some more detail goes here. Some more detail goes here. </a:t>
            </a:r>
            <a:r>
              <a:rPr lang="en-US" sz="1400" dirty="0">
                <a:latin typeface="Georgia"/>
                <a:cs typeface="Georgia"/>
              </a:rPr>
              <a:t>Some</a:t>
            </a: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 more detail goes here. Some more detail goes here. Yeah!</a:t>
            </a:r>
          </a:p>
        </p:txBody>
      </p:sp>
    </p:spTree>
    <p:extLst>
      <p:ext uri="{BB962C8B-B14F-4D97-AF65-F5344CB8AC3E}">
        <p14:creationId xmlns:p14="http://schemas.microsoft.com/office/powerpoint/2010/main" val="12530602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13385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DD4429-59B4-9540-B9EC-E71D9563672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76656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7581E00-CCE2-014A-BC01-3C54D480FC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5536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2B1EFA6-837B-A140-9EBD-BC97D86B7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45536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A839DD6-F53B-ED48-9C88-B3736C7E10BD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27832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C1DDE5D-8E77-CE49-9170-E97DE97D5D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79008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DB9EF66D-2991-B24D-AB03-F3AE7D2369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79008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736C9257-855E-5644-952C-023F00BC43E8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870448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0FEDBB8D-AC80-FD4D-A864-FD88E35BB3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6072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2651760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FBFFD3E-2C18-614B-BB54-9B3CBBE6F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45536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6609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806C6062-101A-414E-811B-AA94EDD8C2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79008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642616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38166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80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FADB8B-D6E0-C442-8BCE-9136656F5E16}"/>
              </a:ext>
            </a:extLst>
          </p:cNvPr>
          <p:cNvCxnSpPr/>
          <p:nvPr userDrawn="1"/>
        </p:nvCxnSpPr>
        <p:spPr>
          <a:xfrm>
            <a:off x="4572000" y="1141575"/>
            <a:ext cx="0" cy="247316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424B06-404A-CD41-85D6-91CD58A91BC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148072" y="1539730"/>
            <a:ext cx="2999232" cy="16970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Center place with Client Logo</a:t>
            </a:r>
          </a:p>
        </p:txBody>
      </p:sp>
      <p:pic>
        <p:nvPicPr>
          <p:cNvPr id="7" name="Picture 6" descr="Medidata_Logo_AOH_CMYK_Stacked.png">
            <a:extLst>
              <a:ext uri="{FF2B5EF4-FFF2-40B4-BE49-F238E27FC236}">
                <a16:creationId xmlns:a16="http://schemas.microsoft.com/office/drawing/2014/main" id="{FE379FDF-1EF7-4C1B-B68D-39E79F826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" y="1539730"/>
            <a:ext cx="3379501" cy="17834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7200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3E3C54A-34BF-064D-A1C0-73501E4BF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1095CBF-924A-E041-9EE1-7D2ADB3DB7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6072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0E27834-FBBA-D74B-8C36-576E4213BA4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DA30378-BADC-9A42-918F-0CACC78CFE1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145536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CE2CB86-A572-5C41-BA0A-39F29D6CE4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79008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84C9CC9-7531-7945-8661-AFA2DE0CA9E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77957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1D8B910-82CF-3648-A46E-CBB22D7CE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72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C548A59-BB66-AA4D-AB41-35F084059B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79008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4AE5119-552F-534F-8850-8153F6E2F1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9008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F0BB1B3-2B07-4C42-8124-3FA85FC70D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072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38EEAD8-9D1F-1E47-8C36-F3B148098EB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45536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A02C1F24-0310-6D44-8F28-353B11A053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45536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18739463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27864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70448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1F1C5AB-A1DF-F143-BCAF-1B1DE731E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9C8278A-296D-6349-B059-C16C2A95FFF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1F6AA29-F807-2241-A3EC-ECFD8AA79D1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7B81C8F-C5B9-6E4A-943C-5AC68A770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4773633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66344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44952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9280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4C9915F-0F47-6B45-9106-264B380DF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658A815-DBFA-374B-8110-B50ED8EFE5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1CB64BE-8BA2-EA49-B899-A69607C76E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E176A43-331F-8146-BC7B-271A97891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3044201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title, 3 headlines, 3 icon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60350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41248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182112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392424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81558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035040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58951"/>
            <a:ext cx="5943600" cy="1179576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text chunks.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10A08CB-9DD6-3440-98D0-CA61F05216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2376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C6114F-D1DD-4B4E-B1EB-E26C6C000E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91840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F03C97E-1D68-8D4F-82B8-E0B403F66E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5312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22AEC1-4DC0-904C-922C-A888D2574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76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6CFEC17-C751-6740-A720-65B865B9CB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91840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EDFE236-05DD-564B-97BF-EAA966AD76E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25312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</p:spTree>
    <p:extLst>
      <p:ext uri="{BB962C8B-B14F-4D97-AF65-F5344CB8AC3E}">
        <p14:creationId xmlns:p14="http://schemas.microsoft.com/office/powerpoint/2010/main" val="18574965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1938528"/>
            <a:ext cx="2971800" cy="1492716"/>
          </a:xfrm>
        </p:spPr>
        <p:txBody>
          <a:bodyPr wrap="square" anchor="t" anchorCtr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98448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Classic bulleted list.</a:t>
            </a:r>
          </a:p>
        </p:txBody>
      </p:sp>
    </p:spTree>
    <p:extLst>
      <p:ext uri="{BB962C8B-B14F-4D97-AF65-F5344CB8AC3E}">
        <p14:creationId xmlns:p14="http://schemas.microsoft.com/office/powerpoint/2010/main" val="3101203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148840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834640"/>
            <a:ext cx="1837943" cy="62786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00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432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56F9D9C-E211-384E-B3EC-3080D8DEA7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4-Step Flow</a:t>
            </a:r>
          </a:p>
        </p:txBody>
      </p:sp>
    </p:spTree>
    <p:extLst>
      <p:ext uri="{BB962C8B-B14F-4D97-AF65-F5344CB8AC3E}">
        <p14:creationId xmlns:p14="http://schemas.microsoft.com/office/powerpoint/2010/main" val="18688506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 with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537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421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D217F47-B0A2-984E-A046-39CA3BBC2B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4-Step Flow with Detail</a:t>
            </a:r>
          </a:p>
        </p:txBody>
      </p:sp>
    </p:spTree>
    <p:extLst>
      <p:ext uri="{BB962C8B-B14F-4D97-AF65-F5344CB8AC3E}">
        <p14:creationId xmlns:p14="http://schemas.microsoft.com/office/powerpoint/2010/main" val="6859025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tep Fl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56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6232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440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184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BF7453-7A2C-3546-A453-CAE83D2762F9}"/>
              </a:ext>
            </a:extLst>
          </p:cNvPr>
          <p:cNvCxnSpPr/>
          <p:nvPr userDrawn="1"/>
        </p:nvCxnSpPr>
        <p:spPr>
          <a:xfrm flipH="1">
            <a:off x="846666" y="2222096"/>
            <a:ext cx="6953249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2BF18C8-A92B-6349-9828-E0379889E263}"/>
              </a:ext>
            </a:extLst>
          </p:cNvPr>
          <p:cNvSpPr>
            <a:spLocks noChangeAspect="1"/>
          </p:cNvSpPr>
          <p:nvPr userDrawn="1"/>
        </p:nvSpPr>
        <p:spPr>
          <a:xfrm>
            <a:off x="53160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9229C-E350-664A-92FA-1E85F62E18F5}"/>
              </a:ext>
            </a:extLst>
          </p:cNvPr>
          <p:cNvSpPr>
            <a:spLocks noChangeAspect="1"/>
          </p:cNvSpPr>
          <p:nvPr userDrawn="1"/>
        </p:nvSpPr>
        <p:spPr>
          <a:xfrm>
            <a:off x="194584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33EB25-3D8D-E84F-96CF-A50AE0874B73}"/>
              </a:ext>
            </a:extLst>
          </p:cNvPr>
          <p:cNvSpPr>
            <a:spLocks noChangeAspect="1"/>
          </p:cNvSpPr>
          <p:nvPr userDrawn="1"/>
        </p:nvSpPr>
        <p:spPr>
          <a:xfrm>
            <a:off x="477432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84D932-39C3-C747-B8B6-95431E2F0C31}"/>
              </a:ext>
            </a:extLst>
          </p:cNvPr>
          <p:cNvSpPr>
            <a:spLocks noChangeAspect="1"/>
          </p:cNvSpPr>
          <p:nvPr userDrawn="1"/>
        </p:nvSpPr>
        <p:spPr>
          <a:xfrm>
            <a:off x="7602807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05ACDA-06AA-AA46-A9B3-960A10140EFF}"/>
              </a:ext>
            </a:extLst>
          </p:cNvPr>
          <p:cNvSpPr>
            <a:spLocks noChangeAspect="1"/>
          </p:cNvSpPr>
          <p:nvPr userDrawn="1"/>
        </p:nvSpPr>
        <p:spPr>
          <a:xfrm>
            <a:off x="618856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A0652D-24C5-C344-B60F-81960B359A4A}"/>
              </a:ext>
            </a:extLst>
          </p:cNvPr>
          <p:cNvSpPr>
            <a:spLocks noChangeAspect="1"/>
          </p:cNvSpPr>
          <p:nvPr userDrawn="1"/>
        </p:nvSpPr>
        <p:spPr>
          <a:xfrm>
            <a:off x="336008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0" name="Text Placeholder 50">
            <a:extLst>
              <a:ext uri="{FF2B5EF4-FFF2-40B4-BE49-F238E27FC236}">
                <a16:creationId xmlns:a16="http://schemas.microsoft.com/office/drawing/2014/main" id="{D630DC8E-D52F-794F-838B-E07C029F20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172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FD0BB8BB-870E-EF42-9A46-D2154084B8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2360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95D7F6-C842-4B48-B399-5D58E12EF7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6-Step Flow</a:t>
            </a:r>
          </a:p>
        </p:txBody>
      </p:sp>
    </p:spTree>
    <p:extLst>
      <p:ext uri="{BB962C8B-B14F-4D97-AF65-F5344CB8AC3E}">
        <p14:creationId xmlns:p14="http://schemas.microsoft.com/office/powerpoint/2010/main" val="16839930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0320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145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0320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145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8620A9E-51FA-3D48-8EB9-4AE4B16E5D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on Teal Background</a:t>
            </a:r>
          </a:p>
        </p:txBody>
      </p:sp>
    </p:spTree>
    <p:extLst>
      <p:ext uri="{BB962C8B-B14F-4D97-AF65-F5344CB8AC3E}">
        <p14:creationId xmlns:p14="http://schemas.microsoft.com/office/powerpoint/2010/main" val="16768083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C58EC8-D52B-A448-B1E7-E191EB914D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7508486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Green Background</a:t>
            </a:r>
          </a:p>
        </p:txBody>
      </p:sp>
    </p:spTree>
    <p:extLst>
      <p:ext uri="{BB962C8B-B14F-4D97-AF65-F5344CB8AC3E}">
        <p14:creationId xmlns:p14="http://schemas.microsoft.com/office/powerpoint/2010/main" val="111833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B30702-B0B2-2B40-991D-6B945B1BA69F}"/>
              </a:ext>
            </a:extLst>
          </p:cNvPr>
          <p:cNvCxnSpPr/>
          <p:nvPr userDrawn="1"/>
        </p:nvCxnSpPr>
        <p:spPr>
          <a:xfrm>
            <a:off x="512064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95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5895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Blk/</a:t>
            </a:r>
            <a:r>
              <a:rPr lang="en-US" dirty="0" err="1"/>
              <a:t>wht</a:t>
            </a:r>
            <a:r>
              <a:rPr lang="en-US" dirty="0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952" y="2478024"/>
            <a:ext cx="1929384" cy="387798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9A0464-4D09-F54E-AE47-1A8B8238A5DF}"/>
              </a:ext>
            </a:extLst>
          </p:cNvPr>
          <p:cNvCxnSpPr/>
          <p:nvPr userDrawn="1"/>
        </p:nvCxnSpPr>
        <p:spPr>
          <a:xfrm>
            <a:off x="3026941" y="1240384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F9DBB253-BC66-EA44-965C-54C24047AF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73829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18460899-C7FA-CA47-9FC7-CFB7BE567590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273829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8" name="Text Placeholder 50">
            <a:extLst>
              <a:ext uri="{FF2B5EF4-FFF2-40B4-BE49-F238E27FC236}">
                <a16:creationId xmlns:a16="http://schemas.microsoft.com/office/drawing/2014/main" id="{822EF245-CA8F-334B-9829-9A3C697343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73829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6BB688-3B2D-B545-B9A4-8D47571EB1C0}"/>
              </a:ext>
            </a:extLst>
          </p:cNvPr>
          <p:cNvCxnSpPr/>
          <p:nvPr userDrawn="1"/>
        </p:nvCxnSpPr>
        <p:spPr>
          <a:xfrm>
            <a:off x="5596682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 Placeholder 50">
            <a:extLst>
              <a:ext uri="{FF2B5EF4-FFF2-40B4-BE49-F238E27FC236}">
                <a16:creationId xmlns:a16="http://schemas.microsoft.com/office/drawing/2014/main" id="{590EA33C-E97A-0840-9443-0F1853CC90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7959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90E7F9AE-B811-CC4A-9AE9-480B53A79B5F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587959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42" name="Text Placeholder 50">
            <a:extLst>
              <a:ext uri="{FF2B5EF4-FFF2-40B4-BE49-F238E27FC236}">
                <a16:creationId xmlns:a16="http://schemas.microsoft.com/office/drawing/2014/main" id="{79723B7D-21C5-4E40-8E7F-706844C956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79592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</p:spTree>
    <p:extLst/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16B18BE-83A5-1447-AFC1-DB0DA4DB7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6872549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Magenta Background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21F4CD52-E4A5-C848-BB8F-98B4D5D99D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D113D17D-CBD8-E243-B42E-4B0904151E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BA83ABBE-93A7-494E-B258-A09FA812C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BEB91F5-E5DC-3645-9668-299DFA579E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ACFF583-45D9-FF43-A752-AC4F7E6C8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62E775-32CE-924D-B354-C7D60199E3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58E91A-DA49-EA42-8199-681E6FB944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07AE1B0-4866-454D-8593-E20734CD09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</p:spTree>
    <p:extLst>
      <p:ext uri="{BB962C8B-B14F-4D97-AF65-F5344CB8AC3E}">
        <p14:creationId xmlns:p14="http://schemas.microsoft.com/office/powerpoint/2010/main" val="19170369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8AF1BBE-4B6E-344E-8C75-68B066487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</a:t>
            </a:r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EC519FD-2488-054D-AA74-54355DCE146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E90AD9-D61E-DF42-AAB1-221CDFEE3DB7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2E3B9F-6F27-6A4B-AC47-6C78B2B97A3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501851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6EA9DC-DD9E-4E4B-A077-C1FE86D52A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64E7F6E-4512-0F4C-8E17-92D9B2E6F2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D2FAEF-DE6B-E845-93B1-68E74ADC4505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1D1EB5-1D4C-174E-A220-469058F428E5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14" name="Text Placeholder 48">
            <a:extLst>
              <a:ext uri="{FF2B5EF4-FFF2-40B4-BE49-F238E27FC236}">
                <a16:creationId xmlns:a16="http://schemas.microsoft.com/office/drawing/2014/main" id="{C8A51D92-1B94-314E-B997-ABCCA29FB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>
      <p:ext uri="{BB962C8B-B14F-4D97-AF65-F5344CB8AC3E}">
        <p14:creationId xmlns:p14="http://schemas.microsoft.com/office/powerpoint/2010/main" val="6392439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822F7189-07F9-7B46-BF86-A2B4B7D3678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78268F73-46ED-5940-AFD6-D5FD500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42151F-6292-DC4B-9ADD-D20C2314A6A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045A1-A904-9147-90D9-3BEB16037BCD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</a:endParaRPr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F62B124D-35C6-1045-B631-290ADC40C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>
      <p:ext uri="{BB962C8B-B14F-4D97-AF65-F5344CB8AC3E}">
        <p14:creationId xmlns:p14="http://schemas.microsoft.com/office/powerpoint/2010/main" val="6821245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181EF09-90F3-FC44-8B22-4F2EB35A181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35"/>
          <a:stretch/>
        </p:blipFill>
        <p:spPr>
          <a:xfrm flipV="1">
            <a:off x="10160" y="-4572"/>
            <a:ext cx="9152128" cy="4888840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B48682C-F5D5-B04D-85DD-5BFD3CA61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32" y="886968"/>
            <a:ext cx="3584448" cy="27432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52A7A-D8D6-6E46-875A-7FFB42BCB0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5488" y="1179576"/>
            <a:ext cx="4242816" cy="28346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dirty="0"/>
              <a:t>Section Title Goes Here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34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 -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78DC3D3-019E-6840-AEA8-D5FE895D140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2C3F1C-F8E2-A440-9EDF-47A008E06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White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4923686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Screenshot with callouts.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2157984" y="1362454"/>
            <a:ext cx="4837176" cy="3511296"/>
          </a:xfrm>
        </p:spPr>
        <p:txBody>
          <a:bodyPr anchor="t" anchorCtr="0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7608809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lide - screenshot">
    <p:bg>
      <p:bgPr>
        <a:gradFill>
          <a:gsLst>
            <a:gs pos="0">
              <a:srgbClr val="CBEE0A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ED955-AA3F-F34E-9BA2-FD37EAE42A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A4B8C5-05D6-9145-AD5C-1506CAFFF0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Green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17910589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 - screenshot">
    <p:bg>
      <p:bgPr>
        <a:gradFill>
          <a:gsLst>
            <a:gs pos="100000">
              <a:srgbClr val="CBCCCE"/>
            </a:gs>
            <a:gs pos="0">
              <a:srgbClr val="F8F9F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7E6EFE4-D4BB-8645-A524-C46B247320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F901F5-98EB-6349-B380-BC4F990E8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Grey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5766896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 slide - screenshot">
    <p:bg>
      <p:bgPr>
        <a:gradFill>
          <a:gsLst>
            <a:gs pos="100000">
              <a:srgbClr val="C9025A"/>
            </a:gs>
            <a:gs pos="0">
              <a:srgbClr val="ED026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399EC5-5E1C-8946-951D-BF3E6D2E35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55B356B-4996-794F-ADA6-114633EF6A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Magenta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179804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headshot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53512" y="2167128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41248" y="1563624"/>
            <a:ext cx="1600200" cy="1600200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53511" y="1719072"/>
            <a:ext cx="2422053" cy="486287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</p:spTree>
    <p:extLst/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657600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Some more details goes here. Yeah!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657600" cy="94923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Graphic chart headline here.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2010642-DD71-E240-9F6C-9436352FCD14}"/>
              </a:ext>
            </a:extLst>
          </p:cNvPr>
          <p:cNvSpPr>
            <a:spLocks noGrp="1"/>
          </p:cNvSpPr>
          <p:nvPr>
            <p:ph type="chart" sz="quarter" idx="40" hasCustomPrompt="1"/>
          </p:nvPr>
        </p:nvSpPr>
        <p:spPr>
          <a:xfrm>
            <a:off x="4142232" y="868680"/>
            <a:ext cx="4261104" cy="3529584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Chart</a:t>
            </a:r>
          </a:p>
        </p:txBody>
      </p:sp>
    </p:spTree>
    <p:extLst>
      <p:ext uri="{BB962C8B-B14F-4D97-AF65-F5344CB8AC3E}">
        <p14:creationId xmlns:p14="http://schemas.microsoft.com/office/powerpoint/2010/main" val="57883679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essage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37BEA-9215-7D48-8037-E579F64BC8AE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160" y="-4573"/>
            <a:ext cx="9152128" cy="51480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46A5-06B3-3C4A-8733-1739EB5245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488" y="2212848"/>
            <a:ext cx="4526280" cy="674031"/>
          </a:xfr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6776727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46501"/>
            <a:ext cx="8230263" cy="369332"/>
          </a:xfrm>
          <a:prstGeom prst="rect">
            <a:avLst/>
          </a:prstGeom>
        </p:spPr>
        <p:txBody>
          <a:bodyPr vert="horz" wrap="square" lIns="0" tIns="45720" rIns="0" bIns="45720" anchor="t" anchorCtr="0">
            <a:spAutoFit/>
          </a:bodyPr>
          <a:lstStyle>
            <a:lvl1pPr algn="l">
              <a:defRPr sz="1800">
                <a:solidFill>
                  <a:srgbClr val="00285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734572" y="5029665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57175"/>
            <a:endParaRPr lang="en-US" sz="1013" kern="1200" dirty="0">
              <a:solidFill>
                <a:srgbClr val="002855"/>
              </a:solidFill>
              <a:ea typeface="+mn-ea"/>
              <a:cs typeface="+mn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6539" y="1004546"/>
            <a:ext cx="8230924" cy="1023357"/>
          </a:xfrm>
        </p:spPr>
        <p:txBody>
          <a:bodyPr lIns="0" tIns="91440" rIns="0"/>
          <a:lstStyle>
            <a:lvl2pPr marL="205740" indent="-102870">
              <a:defRPr/>
            </a:lvl2pPr>
            <a:lvl3pPr marL="308610" indent="-102870">
              <a:defRPr/>
            </a:lvl3pPr>
            <a:lvl4pPr marL="411480" indent="-100013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57202" y="3"/>
            <a:ext cx="1871299" cy="1134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013" kern="120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120" y="4638619"/>
            <a:ext cx="1447800" cy="2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38464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Optional footnote goes here.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571500" y="1064228"/>
            <a:ext cx="8001000" cy="353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5426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271" y="43542"/>
            <a:ext cx="8507361" cy="514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45A5B-6FD1-4E75-90E0-1022EA54FCB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28647" y="882253"/>
            <a:ext cx="8501975" cy="38707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330223" y="4761567"/>
            <a:ext cx="53218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514350" rtl="0" eaLnBrk="1" latinLnBrk="0" hangingPunct="1">
              <a:lnSpc>
                <a:spcPct val="85000"/>
              </a:lnSpc>
              <a:spcAft>
                <a:spcPts val="338"/>
              </a:spcAft>
              <a:defRPr lang="en-US" sz="563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98981" y="5076827"/>
            <a:ext cx="1262391" cy="66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kern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59156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5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5768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9564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33373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518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D8D947-1B58-114D-B898-2E26AB68E2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96" y="4434840"/>
            <a:ext cx="4864608" cy="274320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400" b="0" i="1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AEC829"/>
                </a:solidFill>
                <a:latin typeface="Georgia"/>
                <a:cs typeface="Georgia"/>
              </a:rPr>
              <a:t>Conference Title , January 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781725"/>
            <a:ext cx="5614416" cy="1479379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 i="0" spc="-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000" b="1" spc="-150" dirty="0">
                <a:solidFill>
                  <a:srgbClr val="FFFFFF"/>
                </a:solidFill>
                <a:latin typeface="Arial"/>
                <a:cs typeface="Arial"/>
              </a:rPr>
              <a:t>Presentation Title Goes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" y="424287"/>
            <a:ext cx="1949196" cy="435484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13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394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04270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17195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(before presentation begins) 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A2DD2-DBD3-2146-845A-EE8ED550CD5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8128" y="-4572"/>
            <a:ext cx="9152128" cy="5148072"/>
          </a:xfrm>
          <a:prstGeom prst="rect">
            <a:avLst/>
          </a:prstGeom>
        </p:spPr>
      </p:pic>
      <p:pic>
        <p:nvPicPr>
          <p:cNvPr id="12" name="Picture 11" descr="Medidata_Logo_AOH_White_Stacked.eps">
            <a:extLst>
              <a:ext uri="{FF2B5EF4-FFF2-40B4-BE49-F238E27FC236}">
                <a16:creationId xmlns:a16="http://schemas.microsoft.com/office/drawing/2014/main" id="{73A66EB8-2AA1-744B-A51C-A92175B3D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8" y="483620"/>
            <a:ext cx="4166829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FADB8B-D6E0-C442-8BCE-9136656F5E16}"/>
              </a:ext>
            </a:extLst>
          </p:cNvPr>
          <p:cNvCxnSpPr/>
          <p:nvPr userDrawn="1"/>
        </p:nvCxnSpPr>
        <p:spPr>
          <a:xfrm>
            <a:off x="4572000" y="1141575"/>
            <a:ext cx="0" cy="247316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424B06-404A-CD41-85D6-91CD58A91BC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148072" y="1539730"/>
            <a:ext cx="2999232" cy="16970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Center place with Client Logo</a:t>
            </a:r>
          </a:p>
        </p:txBody>
      </p:sp>
      <p:pic>
        <p:nvPicPr>
          <p:cNvPr id="7" name="Picture 6" descr="Medidata_Logo_AOH_CMYK_Stacked.png">
            <a:extLst>
              <a:ext uri="{FF2B5EF4-FFF2-40B4-BE49-F238E27FC236}">
                <a16:creationId xmlns:a16="http://schemas.microsoft.com/office/drawing/2014/main" id="{FE379FDF-1EF7-4C1B-B68D-39E79F826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" y="1539730"/>
            <a:ext cx="3379501" cy="1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372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B30702-B0B2-2B40-991D-6B945B1BA69F}"/>
              </a:ext>
            </a:extLst>
          </p:cNvPr>
          <p:cNvCxnSpPr/>
          <p:nvPr userDrawn="1"/>
        </p:nvCxnSpPr>
        <p:spPr>
          <a:xfrm>
            <a:off x="512064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95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5895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952" y="2478024"/>
            <a:ext cx="1929384" cy="387798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9A0464-4D09-F54E-AE47-1A8B8238A5DF}"/>
              </a:ext>
            </a:extLst>
          </p:cNvPr>
          <p:cNvCxnSpPr/>
          <p:nvPr userDrawn="1"/>
        </p:nvCxnSpPr>
        <p:spPr>
          <a:xfrm>
            <a:off x="3026941" y="1240384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F9DBB253-BC66-EA44-965C-54C24047AF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73829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18460899-C7FA-CA47-9FC7-CFB7BE567590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273829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8" name="Text Placeholder 50">
            <a:extLst>
              <a:ext uri="{FF2B5EF4-FFF2-40B4-BE49-F238E27FC236}">
                <a16:creationId xmlns:a16="http://schemas.microsoft.com/office/drawing/2014/main" id="{822EF245-CA8F-334B-9829-9A3C697343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73829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6BB688-3B2D-B545-B9A4-8D47571EB1C0}"/>
              </a:ext>
            </a:extLst>
          </p:cNvPr>
          <p:cNvCxnSpPr/>
          <p:nvPr userDrawn="1"/>
        </p:nvCxnSpPr>
        <p:spPr>
          <a:xfrm>
            <a:off x="5596682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 Placeholder 50">
            <a:extLst>
              <a:ext uri="{FF2B5EF4-FFF2-40B4-BE49-F238E27FC236}">
                <a16:creationId xmlns:a16="http://schemas.microsoft.com/office/drawing/2014/main" id="{590EA33C-E97A-0840-9443-0F1853CC90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7959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90E7F9AE-B811-CC4A-9AE9-480B53A79B5F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587959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42" name="Text Placeholder 50">
            <a:extLst>
              <a:ext uri="{FF2B5EF4-FFF2-40B4-BE49-F238E27FC236}">
                <a16:creationId xmlns:a16="http://schemas.microsoft.com/office/drawing/2014/main" id="{79723B7D-21C5-4E40-8E7F-706844C956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79592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</p:spTree>
    <p:extLst>
      <p:ext uri="{BB962C8B-B14F-4D97-AF65-F5344CB8AC3E}">
        <p14:creationId xmlns:p14="http://schemas.microsoft.com/office/powerpoint/2010/main" val="22497538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headshot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53512" y="2167128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41248" y="1563624"/>
            <a:ext cx="1600200" cy="1600200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53511" y="1719072"/>
            <a:ext cx="2422053" cy="486287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</p:spTree>
    <p:extLst>
      <p:ext uri="{BB962C8B-B14F-4D97-AF65-F5344CB8AC3E}">
        <p14:creationId xmlns:p14="http://schemas.microsoft.com/office/powerpoint/2010/main" val="141969080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D8D947-1B58-114D-B898-2E26AB68E2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96" y="4434840"/>
            <a:ext cx="4864608" cy="274320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400" b="0" i="1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AEC829"/>
                </a:solidFill>
                <a:latin typeface="Georgia"/>
                <a:cs typeface="Georgia"/>
              </a:rPr>
              <a:t>Conference Title , January 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781725"/>
            <a:ext cx="5614416" cy="1479379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 i="0" spc="-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000" b="1" spc="-150" dirty="0">
                <a:solidFill>
                  <a:srgbClr val="FFFFFF"/>
                </a:solidFill>
                <a:latin typeface="Arial"/>
                <a:cs typeface="Arial"/>
              </a:rPr>
              <a:t>Presentation Title Goes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" y="424287"/>
            <a:ext cx="1949196" cy="4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4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Blu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993013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Blu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Teal">
    <p:bg>
      <p:bgPr>
        <a:gradFill flip="none" rotWithShape="1">
          <a:gsLst>
            <a:gs pos="100000">
              <a:srgbClr val="139690"/>
            </a:gs>
            <a:gs pos="0">
              <a:srgbClr val="00E3DB"/>
            </a:gs>
            <a:gs pos="0">
              <a:srgbClr val="17B5AD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1544536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Magenta">
    <p:bg>
      <p:bgPr>
        <a:gradFill flip="none" rotWithShape="1">
          <a:gsLst>
            <a:gs pos="0">
              <a:srgbClr val="ED0269"/>
            </a:gs>
            <a:gs pos="100000">
              <a:srgbClr val="C9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11971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Green">
    <p:bg>
      <p:bgPr>
        <a:gradFill flip="none" rotWithShape="1">
          <a:gsLst>
            <a:gs pos="0">
              <a:srgbClr val="00E3DB"/>
            </a:gs>
            <a:gs pos="100000">
              <a:srgbClr val="B1CC08"/>
            </a:gs>
            <a:gs pos="0">
              <a:srgbClr val="CCEE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171950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Optional footer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43025"/>
            <a:ext cx="8229600" cy="2894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8213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2536"/>
            <a:ext cx="3877056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0975"/>
            <a:ext cx="2648482" cy="1126462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9600" b="1" i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7E836A0-2636-B544-B88A-C7F8669C5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172968"/>
            <a:ext cx="3008376" cy="640080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Anything more detail you want to add about this metric? It goes here.</a:t>
            </a:r>
          </a:p>
        </p:txBody>
      </p:sp>
    </p:spTree>
    <p:extLst>
      <p:ext uri="{BB962C8B-B14F-4D97-AF65-F5344CB8AC3E}">
        <p14:creationId xmlns:p14="http://schemas.microsoft.com/office/powerpoint/2010/main" val="9875264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784" y="255117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635781-5D33-AA4C-8E91-3C810E1EB978}"/>
              </a:ext>
            </a:extLst>
          </p:cNvPr>
          <p:cNvCxnSpPr/>
          <p:nvPr userDrawn="1"/>
        </p:nvCxnSpPr>
        <p:spPr>
          <a:xfrm>
            <a:off x="460723" y="173809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0D5580-68B1-C348-81F8-1EE4EA1ED9ED}"/>
              </a:ext>
            </a:extLst>
          </p:cNvPr>
          <p:cNvCxnSpPr/>
          <p:nvPr userDrawn="1"/>
        </p:nvCxnSpPr>
        <p:spPr>
          <a:xfrm>
            <a:off x="2672713" y="1745919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52144"/>
            <a:ext cx="3584448" cy="320040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69773" y="256032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9CB6AF03-A629-9747-ACCB-1A3BBD9A13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4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99%</a:t>
            </a:r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19059BB-D211-954F-B505-AECF0FFF71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0632" y="1911096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1580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09981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9503" y="310896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43E602F-450B-9243-B2E4-A55C7777C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F9737-B867-304D-92D8-E9D79B68F769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81B70A-41B7-854D-A474-9CA2DE84570B}"/>
              </a:ext>
            </a:extLst>
          </p:cNvPr>
          <p:cNvCxnSpPr/>
          <p:nvPr userDrawn="1"/>
        </p:nvCxnSpPr>
        <p:spPr>
          <a:xfrm>
            <a:off x="2789126" y="229626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401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48D645-B6CE-0846-B4C8-0DF977820135}"/>
              </a:ext>
            </a:extLst>
          </p:cNvPr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sym typeface="Arial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3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4300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0630" y="190195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E5728-9DDC-4246-B2DB-8C9D90B870E2}"/>
              </a:ext>
            </a:extLst>
          </p:cNvPr>
          <p:cNvCxnSpPr/>
          <p:nvPr userDrawn="1"/>
        </p:nvCxnSpPr>
        <p:spPr>
          <a:xfrm>
            <a:off x="452820" y="1786044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64A08-7BB7-D846-A0C3-800B8740CF16}"/>
              </a:ext>
            </a:extLst>
          </p:cNvPr>
          <p:cNvCxnSpPr/>
          <p:nvPr userDrawn="1"/>
        </p:nvCxnSpPr>
        <p:spPr>
          <a:xfrm>
            <a:off x="266481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B9415-CA97-CC4C-8F2C-1798B8FC30F9}"/>
              </a:ext>
            </a:extLst>
          </p:cNvPr>
          <p:cNvCxnSpPr/>
          <p:nvPr userDrawn="1"/>
        </p:nvCxnSpPr>
        <p:spPr>
          <a:xfrm>
            <a:off x="491977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36BEF13-94D8-F44B-BBBA-E4D98F53D9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0055" y="1947671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603CD77-74A0-9348-8826-4B7B6E67C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783" y="2630002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ACB531E-E266-5A45-8FFB-7C9708B46A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68626" y="2621703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4F8F889-7D56-3A46-B498-F311A430D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287" y="2636305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12362970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810D80-FC4D-BC49-8E32-5B792F52E1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D4D42BF-3D22-E54D-9D0C-55EFF7A479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33B51E7-AF9C-F145-8C99-5CDDB6A184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EEB305-BC1D-9C49-8EF6-930B172FCFFE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D38338-F5AB-3D49-A73E-961CB78A71FD}"/>
              </a:ext>
            </a:extLst>
          </p:cNvPr>
          <p:cNvCxnSpPr/>
          <p:nvPr userDrawn="1"/>
        </p:nvCxnSpPr>
        <p:spPr>
          <a:xfrm>
            <a:off x="2789126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713576E-55EF-F84D-A91E-D05DE460EB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8071" y="245973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B6FC2-C658-0F4D-805F-4C83A03DAEAC}"/>
              </a:ext>
            </a:extLst>
          </p:cNvPr>
          <p:cNvCxnSpPr/>
          <p:nvPr userDrawn="1"/>
        </p:nvCxnSpPr>
        <p:spPr>
          <a:xfrm>
            <a:off x="5047488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6B4C88-D5C2-7B48-A175-CDE2B08F7B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137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711355E-64F0-FC40-BC86-44944CEF86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87333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CBAF97C-02C0-8349-8566-6D6244FD98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070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118085567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1148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03C8979-30C4-394E-844B-E687F290C2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783" y="3574051"/>
            <a:ext cx="201168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D783D6F-0AA1-684B-BF0E-E5346DA815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947" y="1818202"/>
            <a:ext cx="201404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76BA5B8-CE55-1D4E-93A3-8D9B88F9C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84910" y="1846358"/>
            <a:ext cx="2010148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D114804-360E-F74F-9FB3-0F54DF3BF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0632" y="3599568"/>
            <a:ext cx="202442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283374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Teal">
    <p:bg>
      <p:bgPr>
        <a:gradFill flip="none" rotWithShape="1">
          <a:gsLst>
            <a:gs pos="100000">
              <a:srgbClr val="139690"/>
            </a:gs>
            <a:gs pos="0">
              <a:srgbClr val="00E3DB"/>
            </a:gs>
            <a:gs pos="0">
              <a:srgbClr val="17B5AD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29768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B3D4BF-AE67-2A47-8B67-0C972F647F6D}"/>
              </a:ext>
            </a:extLst>
          </p:cNvPr>
          <p:cNvCxnSpPr/>
          <p:nvPr userDrawn="1"/>
        </p:nvCxnSpPr>
        <p:spPr>
          <a:xfrm>
            <a:off x="4809744" y="1014984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715408B-4A97-0141-B2FF-C227D8EFEB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0328" y="113385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B36AF8-8AED-9447-9AC4-86D1E9CAA058}"/>
              </a:ext>
            </a:extLst>
          </p:cNvPr>
          <p:cNvCxnSpPr/>
          <p:nvPr userDrawn="1"/>
        </p:nvCxnSpPr>
        <p:spPr>
          <a:xfrm>
            <a:off x="48097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F58FA2B-AA9D-964B-9350-6EBC57455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9472" y="2852927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F730358-459E-C048-B38D-8210F1C5F1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2483" y="2014369"/>
            <a:ext cx="1982600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ED38F6F-EBED-E34A-9C57-5EC79247EF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59083" y="2050792"/>
            <a:ext cx="1950077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D752F00-BD13-C945-96BF-9887ABBCB7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1767" y="3754387"/>
            <a:ext cx="1963315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E734DC7-0DE4-AD48-8CBF-545223E373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3558" y="3769864"/>
            <a:ext cx="191560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1504CC9-F2D3-FE44-9831-3957D8E3C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19472" y="3754387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93F8A0A-764E-A040-ABF5-09DF1D08FF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9472" y="2012034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>
      <p:ext uri="{BB962C8B-B14F-4D97-AF65-F5344CB8AC3E}">
        <p14:creationId xmlns:p14="http://schemas.microsoft.com/office/powerpoint/2010/main" val="205278881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F08310-BE5A-4949-8B61-5B2ABDE116A9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62"/>
          <a:stretch/>
        </p:blipFill>
        <p:spPr>
          <a:xfrm flipV="1">
            <a:off x="-8128" y="-4572"/>
            <a:ext cx="9152128" cy="488746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D800E-484A-A947-9BD4-98132B95D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488" y="1965960"/>
            <a:ext cx="5623560" cy="1207008"/>
          </a:xfrm>
        </p:spPr>
        <p:txBody>
          <a:bodyPr>
            <a:norm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pc="-100" baseline="0" dirty="0"/>
              <a:t>This is a big statement, and here’s the punch.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7858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dline, smal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82496"/>
            <a:ext cx="4087368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headline goes here.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DE3-4804-184E-9B25-65A02DABD6D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6072" y="896112"/>
            <a:ext cx="612648" cy="6217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icon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2E9C8C11-7C6F-6343-A057-4B26E73A1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632" y="2898648"/>
            <a:ext cx="4059936" cy="923544"/>
          </a:xfrm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Some more detail goes here. Some more detail goes here. </a:t>
            </a:r>
            <a:r>
              <a:rPr lang="en-US" sz="1400" dirty="0">
                <a:latin typeface="Georgia"/>
                <a:cs typeface="Georgia"/>
              </a:rPr>
              <a:t>Some</a:t>
            </a: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 more detail goes here. Some more detail goes here. Yeah!</a:t>
            </a:r>
          </a:p>
        </p:txBody>
      </p:sp>
    </p:spTree>
    <p:extLst>
      <p:ext uri="{BB962C8B-B14F-4D97-AF65-F5344CB8AC3E}">
        <p14:creationId xmlns:p14="http://schemas.microsoft.com/office/powerpoint/2010/main" val="40089553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13385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DD4429-59B4-9540-B9EC-E71D9563672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76656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7581E00-CCE2-014A-BC01-3C54D480FC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5536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2B1EFA6-837B-A140-9EBD-BC97D86B7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45536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A839DD6-F53B-ED48-9C88-B3736C7E10BD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27832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C1DDE5D-8E77-CE49-9170-E97DE97D5D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79008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DB9EF66D-2991-B24D-AB03-F3AE7D2369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79008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736C9257-855E-5644-952C-023F00BC43E8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870448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0FEDBB8D-AC80-FD4D-A864-FD88E35BB3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6072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2651760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FBFFD3E-2C18-614B-BB54-9B3CBBE6F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45536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6609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806C6062-101A-414E-811B-AA94EDD8C2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79008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642616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38166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5305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7200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3E3C54A-34BF-064D-A1C0-73501E4BF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1095CBF-924A-E041-9EE1-7D2ADB3DB7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6072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0E27834-FBBA-D74B-8C36-576E4213BA4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DA30378-BADC-9A42-918F-0CACC78CFE1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145536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CE2CB86-A572-5C41-BA0A-39F29D6CE4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79008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84C9CC9-7531-7945-8661-AFA2DE0CA9E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77957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1D8B910-82CF-3648-A46E-CBB22D7CE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72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C548A59-BB66-AA4D-AB41-35F084059B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79008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4AE5119-552F-534F-8850-8153F6E2F1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9008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F0BB1B3-2B07-4C42-8124-3FA85FC70D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072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38EEAD8-9D1F-1E47-8C36-F3B148098EB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45536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A02C1F24-0310-6D44-8F28-353B11A053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45536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155052855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27864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70448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1F1C5AB-A1DF-F143-BCAF-1B1DE731E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9C8278A-296D-6349-B059-C16C2A95FFF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1F6AA29-F807-2241-A3EC-ECFD8AA79D1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7B81C8F-C5B9-6E4A-943C-5AC68A770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1031308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66344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44952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9280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4C9915F-0F47-6B45-9106-264B380DF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658A815-DBFA-374B-8110-B50ED8EFE5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1CB64BE-8BA2-EA49-B899-A69607C76E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E176A43-331F-8146-BC7B-271A97891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100335733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title, 3 headlines, 3 icon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60350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41248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182112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392424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81558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035040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58951"/>
            <a:ext cx="5943600" cy="1179576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text chunks.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10A08CB-9DD6-3440-98D0-CA61F05216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2376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C6114F-D1DD-4B4E-B1EB-E26C6C000E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91840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F03C97E-1D68-8D4F-82B8-E0B403F66E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5312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22AEC1-4DC0-904C-922C-A888D2574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76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6CFEC17-C751-6740-A720-65B865B9CB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91840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EDFE236-05DD-564B-97BF-EAA966AD76E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25312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</p:spTree>
    <p:extLst>
      <p:ext uri="{BB962C8B-B14F-4D97-AF65-F5344CB8AC3E}">
        <p14:creationId xmlns:p14="http://schemas.microsoft.com/office/powerpoint/2010/main" val="194440242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1938528"/>
            <a:ext cx="2971800" cy="1492716"/>
          </a:xfrm>
        </p:spPr>
        <p:txBody>
          <a:bodyPr wrap="square" anchor="t" anchorCtr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98448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Classic bulleted list.</a:t>
            </a:r>
          </a:p>
        </p:txBody>
      </p:sp>
    </p:spTree>
    <p:extLst>
      <p:ext uri="{BB962C8B-B14F-4D97-AF65-F5344CB8AC3E}">
        <p14:creationId xmlns:p14="http://schemas.microsoft.com/office/powerpoint/2010/main" val="165540890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148840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834640"/>
            <a:ext cx="1837943" cy="62786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00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432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56F9D9C-E211-384E-B3EC-3080D8DEA7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4-Step Flow</a:t>
            </a:r>
          </a:p>
        </p:txBody>
      </p:sp>
    </p:spTree>
    <p:extLst>
      <p:ext uri="{BB962C8B-B14F-4D97-AF65-F5344CB8AC3E}">
        <p14:creationId xmlns:p14="http://schemas.microsoft.com/office/powerpoint/2010/main" val="1230777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Magenta">
    <p:bg>
      <p:bgPr>
        <a:gradFill flip="none" rotWithShape="1">
          <a:gsLst>
            <a:gs pos="0">
              <a:srgbClr val="ED0269"/>
            </a:gs>
            <a:gs pos="100000">
              <a:srgbClr val="C9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 with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537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421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D217F47-B0A2-984E-A046-39CA3BBC2B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4-Step Flow with Detail</a:t>
            </a:r>
          </a:p>
        </p:txBody>
      </p:sp>
    </p:spTree>
    <p:extLst>
      <p:ext uri="{BB962C8B-B14F-4D97-AF65-F5344CB8AC3E}">
        <p14:creationId xmlns:p14="http://schemas.microsoft.com/office/powerpoint/2010/main" val="160675255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tep Fl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56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6232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440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184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BF7453-7A2C-3546-A453-CAE83D2762F9}"/>
              </a:ext>
            </a:extLst>
          </p:cNvPr>
          <p:cNvCxnSpPr/>
          <p:nvPr userDrawn="1"/>
        </p:nvCxnSpPr>
        <p:spPr>
          <a:xfrm flipH="1">
            <a:off x="846666" y="2222096"/>
            <a:ext cx="6953249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2BF18C8-A92B-6349-9828-E0379889E263}"/>
              </a:ext>
            </a:extLst>
          </p:cNvPr>
          <p:cNvSpPr>
            <a:spLocks noChangeAspect="1"/>
          </p:cNvSpPr>
          <p:nvPr userDrawn="1"/>
        </p:nvSpPr>
        <p:spPr>
          <a:xfrm>
            <a:off x="53160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9229C-E350-664A-92FA-1E85F62E18F5}"/>
              </a:ext>
            </a:extLst>
          </p:cNvPr>
          <p:cNvSpPr>
            <a:spLocks noChangeAspect="1"/>
          </p:cNvSpPr>
          <p:nvPr userDrawn="1"/>
        </p:nvSpPr>
        <p:spPr>
          <a:xfrm>
            <a:off x="194584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33EB25-3D8D-E84F-96CF-A50AE0874B73}"/>
              </a:ext>
            </a:extLst>
          </p:cNvPr>
          <p:cNvSpPr>
            <a:spLocks noChangeAspect="1"/>
          </p:cNvSpPr>
          <p:nvPr userDrawn="1"/>
        </p:nvSpPr>
        <p:spPr>
          <a:xfrm>
            <a:off x="477432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84D932-39C3-C747-B8B6-95431E2F0C31}"/>
              </a:ext>
            </a:extLst>
          </p:cNvPr>
          <p:cNvSpPr>
            <a:spLocks noChangeAspect="1"/>
          </p:cNvSpPr>
          <p:nvPr userDrawn="1"/>
        </p:nvSpPr>
        <p:spPr>
          <a:xfrm>
            <a:off x="7602807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05ACDA-06AA-AA46-A9B3-960A10140EFF}"/>
              </a:ext>
            </a:extLst>
          </p:cNvPr>
          <p:cNvSpPr>
            <a:spLocks noChangeAspect="1"/>
          </p:cNvSpPr>
          <p:nvPr userDrawn="1"/>
        </p:nvSpPr>
        <p:spPr>
          <a:xfrm>
            <a:off x="618856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A0652D-24C5-C344-B60F-81960B359A4A}"/>
              </a:ext>
            </a:extLst>
          </p:cNvPr>
          <p:cNvSpPr>
            <a:spLocks noChangeAspect="1"/>
          </p:cNvSpPr>
          <p:nvPr userDrawn="1"/>
        </p:nvSpPr>
        <p:spPr>
          <a:xfrm>
            <a:off x="336008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50" name="Text Placeholder 50">
            <a:extLst>
              <a:ext uri="{FF2B5EF4-FFF2-40B4-BE49-F238E27FC236}">
                <a16:creationId xmlns:a16="http://schemas.microsoft.com/office/drawing/2014/main" id="{D630DC8E-D52F-794F-838B-E07C029F20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172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FD0BB8BB-870E-EF42-9A46-D2154084B8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2360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95D7F6-C842-4B48-B399-5D58E12EF7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6-Step Flow</a:t>
            </a:r>
          </a:p>
        </p:txBody>
      </p:sp>
    </p:spTree>
    <p:extLst>
      <p:ext uri="{BB962C8B-B14F-4D97-AF65-F5344CB8AC3E}">
        <p14:creationId xmlns:p14="http://schemas.microsoft.com/office/powerpoint/2010/main" val="94737667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  <a:sym typeface="Arial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0320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145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0320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145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8620A9E-51FA-3D48-8EB9-4AE4B16E5D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on Teal Background</a:t>
            </a:r>
          </a:p>
        </p:txBody>
      </p:sp>
    </p:spTree>
    <p:extLst>
      <p:ext uri="{BB962C8B-B14F-4D97-AF65-F5344CB8AC3E}">
        <p14:creationId xmlns:p14="http://schemas.microsoft.com/office/powerpoint/2010/main" val="50764252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C58EC8-D52B-A448-B1E7-E191EB914D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7508486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Green Background</a:t>
            </a:r>
          </a:p>
        </p:txBody>
      </p:sp>
    </p:spTree>
    <p:extLst>
      <p:ext uri="{BB962C8B-B14F-4D97-AF65-F5344CB8AC3E}">
        <p14:creationId xmlns:p14="http://schemas.microsoft.com/office/powerpoint/2010/main" val="109800540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sym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sym typeface="Arial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sym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sym typeface="Arial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16B18BE-83A5-1447-AFC1-DB0DA4DB7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6872549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Magenta Background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21F4CD52-E4A5-C848-BB8F-98B4D5D99D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D113D17D-CBD8-E243-B42E-4B0904151E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BA83ABBE-93A7-494E-B258-A09FA812C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BEB91F5-E5DC-3645-9668-299DFA579E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ACFF583-45D9-FF43-A752-AC4F7E6C8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62E775-32CE-924D-B354-C7D60199E3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58E91A-DA49-EA42-8199-681E6FB944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07AE1B0-4866-454D-8593-E20734CD09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</p:spTree>
    <p:extLst>
      <p:ext uri="{BB962C8B-B14F-4D97-AF65-F5344CB8AC3E}">
        <p14:creationId xmlns:p14="http://schemas.microsoft.com/office/powerpoint/2010/main" val="147156855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8AF1BBE-4B6E-344E-8C75-68B066487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</a:t>
            </a:r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EC519FD-2488-054D-AA74-54355DCE146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E90AD9-D61E-DF42-AAB1-221CDFEE3DB7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2E3B9F-6F27-6A4B-AC47-6C78B2B97A3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2083025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6EA9DC-DD9E-4E4B-A077-C1FE86D52A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64E7F6E-4512-0F4C-8E17-92D9B2E6F2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D2FAEF-DE6B-E845-93B1-68E74ADC4505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1D1EB5-1D4C-174E-A220-469058F428E5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14" name="Text Placeholder 48">
            <a:extLst>
              <a:ext uri="{FF2B5EF4-FFF2-40B4-BE49-F238E27FC236}">
                <a16:creationId xmlns:a16="http://schemas.microsoft.com/office/drawing/2014/main" id="{C8A51D92-1B94-314E-B997-ABCCA29FB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>
      <p:ext uri="{BB962C8B-B14F-4D97-AF65-F5344CB8AC3E}">
        <p14:creationId xmlns:p14="http://schemas.microsoft.com/office/powerpoint/2010/main" val="207844070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822F7189-07F9-7B46-BF86-A2B4B7D3678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78268F73-46ED-5940-AFD6-D5FD500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42151F-6292-DC4B-9ADD-D20C2314A6A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045A1-A904-9147-90D9-3BEB16037BCD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1A44"/>
              </a:solidFill>
              <a:sym typeface="Arial"/>
            </a:endParaRPr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F62B124D-35C6-1045-B631-290ADC40C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>
      <p:ext uri="{BB962C8B-B14F-4D97-AF65-F5344CB8AC3E}">
        <p14:creationId xmlns:p14="http://schemas.microsoft.com/office/powerpoint/2010/main" val="21279099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181EF09-90F3-FC44-8B22-4F2EB35A181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35"/>
          <a:stretch/>
        </p:blipFill>
        <p:spPr>
          <a:xfrm flipV="1">
            <a:off x="10160" y="-4572"/>
            <a:ext cx="9152128" cy="4888840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B48682C-F5D5-B04D-85DD-5BFD3CA61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32" y="886968"/>
            <a:ext cx="3584448" cy="27432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52A7A-D8D6-6E46-875A-7FFB42BCB0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5488" y="1179576"/>
            <a:ext cx="4242816" cy="28346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dirty="0"/>
              <a:t>Section Title Goes Here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059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 -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78DC3D3-019E-6840-AEA8-D5FE895D140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2C3F1C-F8E2-A440-9EDF-47A008E06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White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813946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Green">
    <p:bg>
      <p:bgPr>
        <a:gradFill flip="none" rotWithShape="1">
          <a:gsLst>
            <a:gs pos="0">
              <a:srgbClr val="00E3DB"/>
            </a:gs>
            <a:gs pos="100000">
              <a:srgbClr val="B1CC08"/>
            </a:gs>
            <a:gs pos="0">
              <a:srgbClr val="CCEE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Screenshot with callouts.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2157984" y="1362454"/>
            <a:ext cx="4837176" cy="3511296"/>
          </a:xfrm>
        </p:spPr>
        <p:txBody>
          <a:bodyPr anchor="t" anchorCtr="0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0425929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lide - screenshot">
    <p:bg>
      <p:bgPr>
        <a:gradFill>
          <a:gsLst>
            <a:gs pos="0">
              <a:srgbClr val="CBEE0A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ED955-AA3F-F34E-9BA2-FD37EAE42A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A4B8C5-05D6-9145-AD5C-1506CAFFF0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Green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14238944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 - screenshot">
    <p:bg>
      <p:bgPr>
        <a:gradFill>
          <a:gsLst>
            <a:gs pos="100000">
              <a:srgbClr val="CBCCCE"/>
            </a:gs>
            <a:gs pos="0">
              <a:srgbClr val="F8F9F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7E6EFE4-D4BB-8645-A524-C46B247320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F901F5-98EB-6349-B380-BC4F990E8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Grey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6452205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 slide - screenshot">
    <p:bg>
      <p:bgPr>
        <a:gradFill>
          <a:gsLst>
            <a:gs pos="100000">
              <a:srgbClr val="C9025A"/>
            </a:gs>
            <a:gs pos="0">
              <a:srgbClr val="ED026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399EC5-5E1C-8946-951D-BF3E6D2E35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55B356B-4996-794F-ADA6-114633EF6A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Magenta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159657416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657600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Some more details goes here. Yeah!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657600" cy="94923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Graphic chart headline here.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2010642-DD71-E240-9F6C-9436352FCD14}"/>
              </a:ext>
            </a:extLst>
          </p:cNvPr>
          <p:cNvSpPr>
            <a:spLocks noGrp="1"/>
          </p:cNvSpPr>
          <p:nvPr>
            <p:ph type="chart" sz="quarter" idx="40" hasCustomPrompt="1"/>
          </p:nvPr>
        </p:nvSpPr>
        <p:spPr>
          <a:xfrm>
            <a:off x="4142232" y="868680"/>
            <a:ext cx="4261104" cy="3529584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Chart</a:t>
            </a:r>
          </a:p>
        </p:txBody>
      </p:sp>
    </p:spTree>
    <p:extLst>
      <p:ext uri="{BB962C8B-B14F-4D97-AF65-F5344CB8AC3E}">
        <p14:creationId xmlns:p14="http://schemas.microsoft.com/office/powerpoint/2010/main" val="15987401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essage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37BEA-9215-7D48-8037-E579F64BC8AE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160" y="-4573"/>
            <a:ext cx="9152128" cy="51480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46A5-06B3-3C4A-8733-1739EB5245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488" y="2212848"/>
            <a:ext cx="4526280" cy="674031"/>
          </a:xfr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2024393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11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30309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03233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864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43025"/>
            <a:ext cx="8229600" cy="2894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42039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49054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2261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4921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60981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5427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Navy">
    <p:bg>
      <p:bgPr>
        <a:solidFill>
          <a:srgbClr val="031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7" y="4963493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8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79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2536"/>
            <a:ext cx="3877056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0975"/>
            <a:ext cx="2648482" cy="1126462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9600" b="1" i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D7E836A0-2636-B544-B88A-C7F8669C51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172968"/>
            <a:ext cx="3008376" cy="640080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Anything more detail you want to add about this metric? It goes here.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7784" y="255117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635781-5D33-AA4C-8E91-3C810E1EB978}"/>
              </a:ext>
            </a:extLst>
          </p:cNvPr>
          <p:cNvCxnSpPr/>
          <p:nvPr userDrawn="1"/>
        </p:nvCxnSpPr>
        <p:spPr>
          <a:xfrm>
            <a:off x="460723" y="173809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0D5580-68B1-C348-81F8-1EE4EA1ED9ED}"/>
              </a:ext>
            </a:extLst>
          </p:cNvPr>
          <p:cNvCxnSpPr/>
          <p:nvPr userDrawn="1"/>
        </p:nvCxnSpPr>
        <p:spPr>
          <a:xfrm>
            <a:off x="2672713" y="1745919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52144"/>
            <a:ext cx="3584448" cy="320040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69773" y="256032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9CB6AF03-A629-9747-ACCB-1A3BBD9A13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4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99%</a:t>
            </a:r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19059BB-D211-954F-B505-AECF0FFF71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0632" y="1911096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5400" dirty="0"/>
              <a:t>2x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etric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6656" y="3099816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D3ECD07-6234-234D-AAF8-C6B1460D3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89503" y="3108960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43E602F-450B-9243-B2E4-A55C7777C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8F9737-B867-304D-92D8-E9D79B68F769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81B70A-41B7-854D-A474-9CA2DE84570B}"/>
              </a:ext>
            </a:extLst>
          </p:cNvPr>
          <p:cNvCxnSpPr/>
          <p:nvPr userDrawn="1"/>
        </p:nvCxnSpPr>
        <p:spPr>
          <a:xfrm>
            <a:off x="2789126" y="2296262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48D645-B6CE-0846-B4C8-0DF977820135}"/>
              </a:ext>
            </a:extLst>
          </p:cNvPr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7783" y="190195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114300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FFDB968-942D-7341-B3D4-5191246340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70630" y="190195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9E5728-9DDC-4246-B2DB-8C9D90B870E2}"/>
              </a:ext>
            </a:extLst>
          </p:cNvPr>
          <p:cNvCxnSpPr/>
          <p:nvPr userDrawn="1"/>
        </p:nvCxnSpPr>
        <p:spPr>
          <a:xfrm>
            <a:off x="452820" y="1786044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764A08-7BB7-D846-A0C3-800B8740CF16}"/>
              </a:ext>
            </a:extLst>
          </p:cNvPr>
          <p:cNvCxnSpPr/>
          <p:nvPr userDrawn="1"/>
        </p:nvCxnSpPr>
        <p:spPr>
          <a:xfrm>
            <a:off x="266481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CB9415-CA97-CC4C-8F2C-1798B8FC30F9}"/>
              </a:ext>
            </a:extLst>
          </p:cNvPr>
          <p:cNvCxnSpPr/>
          <p:nvPr userDrawn="1"/>
        </p:nvCxnSpPr>
        <p:spPr>
          <a:xfrm>
            <a:off x="4919770" y="1793871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36BEF13-94D8-F44B-BBBA-E4D98F53D9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0055" y="1947671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603CD77-74A0-9348-8826-4B7B6E67C3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783" y="2630002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ACB531E-E266-5A45-8FFB-7C9708B46A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68626" y="2621703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4F8F889-7D56-3A46-B498-F311A430D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287" y="2636305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etrics, 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7810D80-FC4D-BC49-8E32-5B792F52E1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58952"/>
            <a:ext cx="5943600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metrics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D4D42BF-3D22-E54D-9D0C-55EFF7A479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89502" y="2459735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33B51E7-AF9C-F145-8C99-5CDDB6A184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6656" y="245059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EEB305-BC1D-9C49-8EF6-930B172FCFFE}"/>
              </a:ext>
            </a:extLst>
          </p:cNvPr>
          <p:cNvCxnSpPr/>
          <p:nvPr userDrawn="1"/>
        </p:nvCxnSpPr>
        <p:spPr>
          <a:xfrm>
            <a:off x="577136" y="2288435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D38338-F5AB-3D49-A73E-961CB78A71FD}"/>
              </a:ext>
            </a:extLst>
          </p:cNvPr>
          <p:cNvCxnSpPr/>
          <p:nvPr userDrawn="1"/>
        </p:nvCxnSpPr>
        <p:spPr>
          <a:xfrm>
            <a:off x="2789126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713576E-55EF-F84D-A91E-D05DE460EB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48071" y="245973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1B6FC2-C658-0F4D-805F-4C83A03DAEAC}"/>
              </a:ext>
            </a:extLst>
          </p:cNvPr>
          <p:cNvCxnSpPr/>
          <p:nvPr userDrawn="1"/>
        </p:nvCxnSpPr>
        <p:spPr>
          <a:xfrm>
            <a:off x="5047488" y="2304288"/>
            <a:ext cx="0" cy="18688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6B4C88-D5C2-7B48-A175-CDE2B08F7B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137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711355E-64F0-FC40-BC86-44944CEF86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87333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CBAF97C-02C0-8349-8566-6D6244FD98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48070" y="3188651"/>
            <a:ext cx="1764792" cy="987552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11480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E03C8979-30C4-394E-844B-E687F290C2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783" y="3574051"/>
            <a:ext cx="201168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D783D6F-0AA1-684B-BF0E-E5346DA815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947" y="1818202"/>
            <a:ext cx="201404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76BA5B8-CE55-1D4E-93A3-8D9B88F9CB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84910" y="1846358"/>
            <a:ext cx="2010148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CD114804-360E-F74F-9FB3-0F54DF3BF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70632" y="3599568"/>
            <a:ext cx="2024426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metric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39" y="1133855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41B8-59CE-0B41-9FBF-8AA5C0D1F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8328" y="429768"/>
            <a:ext cx="3584448" cy="32004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i="1">
                <a:solidFill>
                  <a:srgbClr val="B7D1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2820" y="1013018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F00650-F211-0A48-BE41-EA32E6B8F736}"/>
              </a:ext>
            </a:extLst>
          </p:cNvPr>
          <p:cNvCxnSpPr/>
          <p:nvPr userDrawn="1"/>
        </p:nvCxnSpPr>
        <p:spPr>
          <a:xfrm>
            <a:off x="2664810" y="1020845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B7C3883-5724-B14A-921A-24E4BB5BF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60628" y="1142999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0C5E897-F5AF-5545-AAE0-9FBD46C999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784" y="2862071"/>
            <a:ext cx="1531188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99%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E15C0A-9071-014F-A277-9B4B9890BD28}"/>
              </a:ext>
            </a:extLst>
          </p:cNvPr>
          <p:cNvCxnSpPr/>
          <p:nvPr userDrawn="1"/>
        </p:nvCxnSpPr>
        <p:spPr>
          <a:xfrm>
            <a:off x="4663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821B5A-AA31-034E-9FA1-28C46A90E8AA}"/>
              </a:ext>
            </a:extLst>
          </p:cNvPr>
          <p:cNvCxnSpPr/>
          <p:nvPr userDrawn="1"/>
        </p:nvCxnSpPr>
        <p:spPr>
          <a:xfrm>
            <a:off x="2670048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34129A2-4DCD-8546-BBE6-9A5327066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70631" y="2862071"/>
            <a:ext cx="928459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B3D4BF-AE67-2A47-8B67-0C972F647F6D}"/>
              </a:ext>
            </a:extLst>
          </p:cNvPr>
          <p:cNvCxnSpPr/>
          <p:nvPr userDrawn="1"/>
        </p:nvCxnSpPr>
        <p:spPr>
          <a:xfrm>
            <a:off x="4809744" y="1014984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715408B-4A97-0141-B2FF-C227D8EFEB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0328" y="1133855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B36AF8-8AED-9447-9AC4-86D1E9CAA058}"/>
              </a:ext>
            </a:extLst>
          </p:cNvPr>
          <p:cNvCxnSpPr/>
          <p:nvPr userDrawn="1"/>
        </p:nvCxnSpPr>
        <p:spPr>
          <a:xfrm>
            <a:off x="4809744" y="2734056"/>
            <a:ext cx="0" cy="154877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F58FA2B-AA9D-964B-9350-6EBC574550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19472" y="2852927"/>
            <a:ext cx="1300356" cy="674031"/>
          </a:xfrm>
        </p:spPr>
        <p:txBody>
          <a:bodyPr wrap="none" anchor="t" anchorCtr="0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100" baseline="0">
                <a:solidFill>
                  <a:srgbClr val="B7D10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57k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6F730358-459E-C048-B38D-8210F1C5F1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2483" y="2014369"/>
            <a:ext cx="1982600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ED38F6F-EBED-E34A-9C57-5EC79247EF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59083" y="2050792"/>
            <a:ext cx="1950077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D752F00-BD13-C945-96BF-9887ABBCB7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1767" y="3754387"/>
            <a:ext cx="1963315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E734DC7-0DE4-AD48-8CBF-545223E373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93558" y="3769864"/>
            <a:ext cx="1915601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1504CC9-F2D3-FE44-9831-3957D8E3C2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19472" y="3754387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93F8A0A-764E-A040-ABF5-09DF1D08FF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9472" y="2012034"/>
            <a:ext cx="1992534" cy="694944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Describe the metric here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F08310-BE5A-4949-8B61-5B2ABDE116A9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62"/>
          <a:stretch/>
        </p:blipFill>
        <p:spPr>
          <a:xfrm flipV="1">
            <a:off x="-8128" y="-4572"/>
            <a:ext cx="9152128" cy="488746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D800E-484A-A947-9BD4-98132B95D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488" y="1965960"/>
            <a:ext cx="5623560" cy="1207008"/>
          </a:xfrm>
        </p:spPr>
        <p:txBody>
          <a:bodyPr>
            <a:norm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pc="-100" baseline="0" dirty="0"/>
              <a:t>This is a big statement, and here’s the punch.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dline, small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82496"/>
            <a:ext cx="4087368" cy="117957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headline goes here.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50DE3-4804-184E-9B25-65A02DABD6D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6072" y="896112"/>
            <a:ext cx="612648" cy="62179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 icon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2E9C8C11-7C6F-6343-A057-4B26E73A1D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632" y="2898648"/>
            <a:ext cx="4059936" cy="923544"/>
          </a:xfrm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Some more detail goes here. Some more detail goes here. </a:t>
            </a:r>
            <a:r>
              <a:rPr lang="en-US" sz="1400" dirty="0">
                <a:latin typeface="Georgia"/>
                <a:cs typeface="Georgia"/>
              </a:rPr>
              <a:t>Some</a:t>
            </a:r>
            <a:r>
              <a:rPr lang="en-US" sz="1400" dirty="0">
                <a:solidFill>
                  <a:srgbClr val="000000"/>
                </a:solidFill>
                <a:latin typeface="Georgia"/>
                <a:cs typeface="Georgia"/>
              </a:rPr>
              <a:t> more detail goes here. Some more detail goes here. Yeah!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3C245B2-CD94-284C-874B-143B0B3CA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B7F667-BC35-F84A-860F-74E8D013D6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13385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2DD4429-59B4-9540-B9EC-E71D9563672D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76656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7581E00-CCE2-014A-BC01-3C54D480FC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5536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22B1EFA6-837B-A140-9EBD-BC97D86B7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45536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A839DD6-F53B-ED48-9C88-B3736C7E10BD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3227832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7C1DDE5D-8E77-CE49-9170-E97DE97D5D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79008" y="1636776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DB9EF66D-2991-B24D-AB03-F3AE7D2369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79008" y="1088136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6035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736C9257-855E-5644-952C-023F00BC43E8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5870448" y="63093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0FEDBB8D-AC80-FD4D-A864-FD88E35BB3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6072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2651760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9FBFFD3E-2C18-614B-BB54-9B3CBBE6F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45536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660904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806C6062-101A-414E-811B-AA94EDD8C2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79008" y="3639312"/>
            <a:ext cx="2350008" cy="749808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3090672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642616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38166" y="2642616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977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headlines, 6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A7E5D-D778-6744-B026-105170073ED7}"/>
              </a:ext>
            </a:extLst>
          </p:cNvPr>
          <p:cNvCxnSpPr/>
          <p:nvPr userDrawn="1"/>
        </p:nvCxnSpPr>
        <p:spPr>
          <a:xfrm>
            <a:off x="457200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046487-8F33-E746-9D2B-1CA52D203E47}"/>
              </a:ext>
            </a:extLst>
          </p:cNvPr>
          <p:cNvCxnSpPr/>
          <p:nvPr userDrawn="1"/>
        </p:nvCxnSpPr>
        <p:spPr>
          <a:xfrm>
            <a:off x="3035808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8B92C-2528-F442-A231-8F8A03E96F8E}"/>
              </a:ext>
            </a:extLst>
          </p:cNvPr>
          <p:cNvCxnSpPr/>
          <p:nvPr userDrawn="1"/>
        </p:nvCxnSpPr>
        <p:spPr>
          <a:xfrm>
            <a:off x="5660136" y="749808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7200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274320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3E3C54A-34BF-064D-A1C0-73501E4BF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1095CBF-924A-E041-9EE1-7D2ADB3DB7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76072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0E27834-FBBA-D74B-8C36-576E4213BA4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DA30378-BADC-9A42-918F-0CACC78CFE1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145536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CE2CB86-A572-5C41-BA0A-39F29D6CE4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79008" y="339242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84C9CC9-7531-7945-8661-AFA2DE0CA9E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77957" y="1408176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1D8B910-82CF-3648-A46E-CBB22D7CEA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72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9C548A59-BB66-AA4D-AB41-35F084059B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79008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4AE5119-552F-534F-8850-8153F6E2F1F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79008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F0BB1B3-2B07-4C42-8124-3FA85FC70D0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76072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38EEAD8-9D1F-1E47-8C36-F3B148098EB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45536" y="832104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A02C1F24-0310-6D44-8F28-353B11A053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45536" y="2825496"/>
            <a:ext cx="2112264" cy="630936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27864"/>
          </a:xfrm>
        </p:spPr>
        <p:txBody>
          <a:bodyPr anchor="t" anchorCtr="0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54567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674023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35808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227832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27864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0136" y="1572768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5870448" y="15342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1F1C5AB-A1DF-F143-BCAF-1B1DE731E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9C8278A-296D-6349-B059-C16C2A95FFF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1F6AA29-F807-2241-A3EC-ECFD8AA79D1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7B81C8F-C5B9-6E4A-943C-5AC68A770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, 3 headline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FD0BAA9A-6EC7-9547-8CE0-DB79C65C00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6072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466344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46D364D8-6E6C-AC4A-ADEA-2F02B383E3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45536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044952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79008" y="2011680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669280" y="1920240"/>
            <a:ext cx="0" cy="145389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4C9915F-0F47-6B45-9106-264B380DF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072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658A815-DBFA-374B-8110-B50ED8EFE5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45536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1CB64BE-8BA2-EA49-B899-A69607C76E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79008" y="2560320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E176A43-331F-8146-BC7B-271A97891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328" y="877824"/>
            <a:ext cx="3584448" cy="320040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i="1">
                <a:solidFill>
                  <a:srgbClr val="ABC508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Title if Needed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title, 3 headlines, 3 icons, 3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C892B9-36BF-8C4C-9E03-DA033D71D78D}"/>
              </a:ext>
            </a:extLst>
          </p:cNvPr>
          <p:cNvCxnSpPr/>
          <p:nvPr userDrawn="1"/>
        </p:nvCxnSpPr>
        <p:spPr>
          <a:xfrm>
            <a:off x="60350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ECCE1F3F-0125-E742-BFDF-7919ED39D658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841248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E57CE-54E7-924B-8982-1912FBBC1AC3}"/>
              </a:ext>
            </a:extLst>
          </p:cNvPr>
          <p:cNvCxnSpPr/>
          <p:nvPr userDrawn="1"/>
        </p:nvCxnSpPr>
        <p:spPr>
          <a:xfrm>
            <a:off x="3182112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28C4DED7-AAF9-C14C-B8EA-7A9968D3F266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3392424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559B82-98F3-0941-82C1-EFD665E4C02D}"/>
              </a:ext>
            </a:extLst>
          </p:cNvPr>
          <p:cNvCxnSpPr/>
          <p:nvPr userDrawn="1"/>
        </p:nvCxnSpPr>
        <p:spPr>
          <a:xfrm>
            <a:off x="5815584" y="2450592"/>
            <a:ext cx="0" cy="1728216"/>
          </a:xfrm>
          <a:prstGeom prst="line">
            <a:avLst/>
          </a:prstGeom>
          <a:ln w="3175" cmpd="sng">
            <a:solidFill>
              <a:srgbClr val="B7D10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Picture Placeholder 3">
            <a:extLst>
              <a:ext uri="{FF2B5EF4-FFF2-40B4-BE49-F238E27FC236}">
                <a16:creationId xmlns:a16="http://schemas.microsoft.com/office/drawing/2014/main" id="{EFD8C737-78CB-7146-9147-0F24EE4BCB5E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035040" y="2395728"/>
            <a:ext cx="365760" cy="480131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58951"/>
            <a:ext cx="5943600" cy="1179576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Big statement followed by text chunks.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10A08CB-9DD6-3440-98D0-CA61F05216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2376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1C6114F-D1DD-4B4E-B1EB-E26C6C000ED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91840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CF03C97E-1D68-8D4F-82B8-E0B403F66E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25312" y="2889504"/>
            <a:ext cx="2112264" cy="64633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 goes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22AEC1-4DC0-904C-922C-A888D2574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76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6CFEC17-C751-6740-A720-65B865B9CB1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91840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EDFE236-05DD-564B-97BF-EAA966AD76E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25312" y="3438144"/>
            <a:ext cx="2350008" cy="757130"/>
          </a:xfrm>
        </p:spPr>
        <p:txBody>
          <a:bodyPr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Some more detail goes here. Some more detail goes here. Yeah!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1938528"/>
            <a:ext cx="2971800" cy="1492716"/>
          </a:xfrm>
        </p:spPr>
        <p:txBody>
          <a:bodyPr wrap="square" anchor="t" anchorCtr="0">
            <a:spAutoFit/>
          </a:bodyPr>
          <a:lstStyle>
            <a:lvl1pPr marL="228600" marR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.AppleSystemUIFont"/>
              <a:buChar char="-"/>
              <a:tabLst/>
              <a:defRPr/>
            </a:pPr>
            <a:r>
              <a:rPr lang="en-US" sz="1400" dirty="0">
                <a:latin typeface="Georgia" panose="02040502050405020303" pitchFamily="18" charset="0"/>
              </a:rPr>
              <a:t>Bullet point goes here.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98448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Classic bulleted list.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148840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837944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834640"/>
            <a:ext cx="1837943" cy="62786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200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4328" y="283464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56F9D9C-E211-384E-B3EC-3080D8DEA7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4-Step Flow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Flow with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537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4219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79776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37413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D217F47-B0A2-984E-A046-39CA3BBC2B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4-Step Flow with Detail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Step Flow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056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56232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440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4184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BF7453-7A2C-3546-A453-CAE83D2762F9}"/>
              </a:ext>
            </a:extLst>
          </p:cNvPr>
          <p:cNvCxnSpPr/>
          <p:nvPr userDrawn="1"/>
        </p:nvCxnSpPr>
        <p:spPr>
          <a:xfrm flipH="1">
            <a:off x="846666" y="2222096"/>
            <a:ext cx="6953249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2BF18C8-A92B-6349-9828-E0379889E263}"/>
              </a:ext>
            </a:extLst>
          </p:cNvPr>
          <p:cNvSpPr>
            <a:spLocks noChangeAspect="1"/>
          </p:cNvSpPr>
          <p:nvPr userDrawn="1"/>
        </p:nvSpPr>
        <p:spPr>
          <a:xfrm>
            <a:off x="53160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9229C-E350-664A-92FA-1E85F62E18F5}"/>
              </a:ext>
            </a:extLst>
          </p:cNvPr>
          <p:cNvSpPr>
            <a:spLocks noChangeAspect="1"/>
          </p:cNvSpPr>
          <p:nvPr userDrawn="1"/>
        </p:nvSpPr>
        <p:spPr>
          <a:xfrm>
            <a:off x="194584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33EB25-3D8D-E84F-96CF-A50AE0874B73}"/>
              </a:ext>
            </a:extLst>
          </p:cNvPr>
          <p:cNvSpPr>
            <a:spLocks noChangeAspect="1"/>
          </p:cNvSpPr>
          <p:nvPr userDrawn="1"/>
        </p:nvSpPr>
        <p:spPr>
          <a:xfrm>
            <a:off x="477432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84D932-39C3-C747-B8B6-95431E2F0C31}"/>
              </a:ext>
            </a:extLst>
          </p:cNvPr>
          <p:cNvSpPr>
            <a:spLocks noChangeAspect="1"/>
          </p:cNvSpPr>
          <p:nvPr userDrawn="1"/>
        </p:nvSpPr>
        <p:spPr>
          <a:xfrm>
            <a:off x="7602807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05ACDA-06AA-AA46-A9B3-960A10140EFF}"/>
              </a:ext>
            </a:extLst>
          </p:cNvPr>
          <p:cNvSpPr>
            <a:spLocks noChangeAspect="1"/>
          </p:cNvSpPr>
          <p:nvPr userDrawn="1"/>
        </p:nvSpPr>
        <p:spPr>
          <a:xfrm>
            <a:off x="618856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A0652D-24C5-C344-B60F-81960B359A4A}"/>
              </a:ext>
            </a:extLst>
          </p:cNvPr>
          <p:cNvSpPr>
            <a:spLocks noChangeAspect="1"/>
          </p:cNvSpPr>
          <p:nvPr userDrawn="1"/>
        </p:nvSpPr>
        <p:spPr>
          <a:xfrm>
            <a:off x="3360089" y="1986311"/>
            <a:ext cx="452539" cy="452539"/>
          </a:xfrm>
          <a:prstGeom prst="ellipse">
            <a:avLst/>
          </a:prstGeom>
          <a:solidFill>
            <a:srgbClr val="ABC6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0" name="Text Placeholder 50">
            <a:extLst>
              <a:ext uri="{FF2B5EF4-FFF2-40B4-BE49-F238E27FC236}">
                <a16:creationId xmlns:a16="http://schemas.microsoft.com/office/drawing/2014/main" id="{D630DC8E-D52F-794F-838B-E07C029F20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1728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FD0BB8BB-870E-EF42-9A46-D2154084B8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2360" y="2907792"/>
            <a:ext cx="1243584" cy="4754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spc="-3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95D7F6-C842-4B48-B399-5D58E12EF7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4632" y="374904"/>
            <a:ext cx="4919472" cy="520784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6-Step Flow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17B5AD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B4AD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693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0320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145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724912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0320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145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8620A9E-51FA-3D48-8EB9-4AE4B16E5D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Flow on Teal Background</a:t>
            </a: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CAEB07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6571E4C5-4A6E-7B46-938E-9C26B43645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9D824575-67C0-E940-82A7-93AC36554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1EE0767A-07B6-0C4E-A7BA-C9B7597FD6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F92FC6-F324-1A4B-BE0C-39AB0A7EDA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760EE9-A623-0A4C-BEC5-902E846121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52E820-4008-7147-82D2-EE6E7B7684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94BA6B-902C-014F-9AA8-40C991F836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37381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CC58EC8-D52B-A448-B1E7-E191EB914D9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7508486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Green Background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7394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58228-7214-9441-8C03-E93AB61241DC}"/>
              </a:ext>
            </a:extLst>
          </p:cNvPr>
          <p:cNvCxnSpPr/>
          <p:nvPr userDrawn="1"/>
        </p:nvCxnSpPr>
        <p:spPr>
          <a:xfrm flipH="1">
            <a:off x="976059" y="2093976"/>
            <a:ext cx="6381122" cy="0"/>
          </a:xfrm>
          <a:prstGeom prst="line">
            <a:avLst/>
          </a:prstGeom>
          <a:ln w="3175" cmpd="sng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3415CDA-34A6-BC48-B5A6-DDD65E2E0F49}"/>
              </a:ext>
            </a:extLst>
          </p:cNvPr>
          <p:cNvSpPr>
            <a:spLocks noChangeAspect="1"/>
          </p:cNvSpPr>
          <p:nvPr userDrawn="1"/>
        </p:nvSpPr>
        <p:spPr>
          <a:xfrm>
            <a:off x="478693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D9B6CA-6F4F-134A-9A80-8432BE198443}"/>
              </a:ext>
            </a:extLst>
          </p:cNvPr>
          <p:cNvSpPr>
            <a:spLocks noChangeAspect="1"/>
          </p:cNvSpPr>
          <p:nvPr userDrawn="1"/>
        </p:nvSpPr>
        <p:spPr>
          <a:xfrm>
            <a:off x="2556756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F99A0B2-CC86-6A42-9736-A7D16EDD3D0F}"/>
              </a:ext>
            </a:extLst>
          </p:cNvPr>
          <p:cNvSpPr>
            <a:spLocks noChangeAspect="1"/>
          </p:cNvSpPr>
          <p:nvPr userDrawn="1"/>
        </p:nvSpPr>
        <p:spPr>
          <a:xfrm>
            <a:off x="4795058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EC1605-9ABF-C549-B233-8C0018508C2D}"/>
              </a:ext>
            </a:extLst>
          </p:cNvPr>
          <p:cNvSpPr>
            <a:spLocks noChangeAspect="1"/>
          </p:cNvSpPr>
          <p:nvPr userDrawn="1"/>
        </p:nvSpPr>
        <p:spPr>
          <a:xfrm>
            <a:off x="6939245" y="1783080"/>
            <a:ext cx="543981" cy="543981"/>
          </a:xfrm>
          <a:prstGeom prst="ellipse">
            <a:avLst/>
          </a:prstGeom>
          <a:solidFill>
            <a:srgbClr val="FC0072"/>
          </a:solidFill>
          <a:ln w="6350" cmpd="sng">
            <a:noFill/>
          </a:ln>
          <a:effectLst>
            <a:outerShdw blurRad="152400" dist="190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16B18BE-83A5-1447-AFC1-DB0DA4DB7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4631" y="374904"/>
            <a:ext cx="6872549" cy="520784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on Magenta Background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21F4CD52-E4A5-C848-BB8F-98B4D5D99D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48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D113D17D-CBD8-E243-B42E-4B0904151E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432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5" name="Text Placeholder 50">
            <a:extLst>
              <a:ext uri="{FF2B5EF4-FFF2-40B4-BE49-F238E27FC236}">
                <a16:creationId xmlns:a16="http://schemas.microsoft.com/office/drawing/2014/main" id="{BA83ABBE-93A7-494E-B258-A09FA812C5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73168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7" name="Text Placeholder 50">
            <a:extLst>
              <a:ext uri="{FF2B5EF4-FFF2-40B4-BE49-F238E27FC236}">
                <a16:creationId xmlns:a16="http://schemas.microsoft.com/office/drawing/2014/main" id="{BBEB91F5-E5DC-3645-9668-299DFA579E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0296" y="2697480"/>
            <a:ext cx="1837943" cy="63093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Flow step goes here.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ACFF583-45D9-FF43-A752-AC4F7E6C8D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548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162E775-32CE-924D-B354-C7D60199E3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432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A658E91A-DA49-EA42-8199-681E6FB944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3168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07AE1B0-4866-454D-8593-E20734CD09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0296" y="3282696"/>
            <a:ext cx="1837943" cy="75713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 goes here. Some more detail goes here.  Yeah!</a:t>
            </a: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Teal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8AF1BBE-4B6E-344E-8C75-68B066487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29F2813-E7F3-994D-AA9E-CB5D6DDC2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Person</a:t>
            </a:r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EC519FD-2488-054D-AA74-54355DCE146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2E90AD9-D61E-DF42-AAB1-221CDFEE3DB7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2E3B9F-6F27-6A4B-AC47-6C78B2B97A3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Green">
    <p:bg>
      <p:bgPr>
        <a:gradFill>
          <a:gsLst>
            <a:gs pos="0">
              <a:srgbClr val="CCEE08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6EA9DC-DD9E-4E4B-A077-C1FE86D52A7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64E7F6E-4512-0F4C-8E17-92D9B2E6F2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D2FAEF-DE6B-E845-93B1-68E74ADC4505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1D1EB5-1D4C-174E-A220-469058F428E5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20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8">
            <a:extLst>
              <a:ext uri="{FF2B5EF4-FFF2-40B4-BE49-F238E27FC236}">
                <a16:creationId xmlns:a16="http://schemas.microsoft.com/office/drawing/2014/main" id="{C8A51D92-1B94-314E-B997-ABCCA29FB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Magenta">
    <p:bg>
      <p:bgPr>
        <a:gradFill>
          <a:gsLst>
            <a:gs pos="0">
              <a:srgbClr val="ED0269"/>
            </a:gs>
            <a:gs pos="100000">
              <a:srgbClr val="C9025A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822F7189-07F9-7B46-BF86-A2B4B7D3678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3250" y="3155950"/>
            <a:ext cx="877824" cy="877824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Pic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78268F73-46ED-5940-AFD6-D5FD500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792" y="2496312"/>
            <a:ext cx="3008376" cy="4937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100" b="0" i="1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Rerson</a:t>
            </a:r>
            <a:endParaRPr lang="en-US" dirty="0"/>
          </a:p>
          <a:p>
            <a:pPr lvl="0"/>
            <a:r>
              <a:rPr lang="en-US" dirty="0"/>
              <a:t>Role, 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42151F-6292-DC4B-9ADD-D20C2314A6AD}"/>
              </a:ext>
            </a:extLst>
          </p:cNvPr>
          <p:cNvSpPr/>
          <p:nvPr userDrawn="1"/>
        </p:nvSpPr>
        <p:spPr>
          <a:xfrm>
            <a:off x="-436759" y="3156203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045A1-A904-9147-90D9-3BEB16037BCD}"/>
              </a:ext>
            </a:extLst>
          </p:cNvPr>
          <p:cNvSpPr/>
          <p:nvPr userDrawn="1"/>
        </p:nvSpPr>
        <p:spPr>
          <a:xfrm>
            <a:off x="1639525" y="3159386"/>
            <a:ext cx="873517" cy="873517"/>
          </a:xfrm>
          <a:prstGeom prst="ellipse">
            <a:avLst/>
          </a:prstGeom>
          <a:solidFill>
            <a:srgbClr val="FFFFFF">
              <a:alpha val="15000"/>
            </a:srgbClr>
          </a:solidFill>
          <a:ln w="6350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F62B124D-35C6-1045-B631-290ADC40C5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503" y="877824"/>
            <a:ext cx="6988787" cy="1709928"/>
          </a:xfrm>
        </p:spPr>
        <p:txBody>
          <a:bodyPr wrap="square"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40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“It’s not happiness that makes us grateful, its gratefulness that makes us happy.”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181EF09-90F3-FC44-8B22-4F2EB35A1810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35"/>
          <a:stretch/>
        </p:blipFill>
        <p:spPr>
          <a:xfrm flipV="1">
            <a:off x="10160" y="-4572"/>
            <a:ext cx="9152128" cy="4888840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B48682C-F5D5-B04D-85DD-5BFD3CA61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32" y="886968"/>
            <a:ext cx="3584448" cy="274320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4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52A7A-D8D6-6E46-875A-7FFB42BCB0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5488" y="1179576"/>
            <a:ext cx="4242816" cy="28346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dirty="0"/>
              <a:t>Section Title Goes Here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Section Title Goes Here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 -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78DC3D3-019E-6840-AEA8-D5FE895D140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2C3F1C-F8E2-A440-9EDF-47A008E06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White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23642592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with Ca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374904"/>
            <a:ext cx="4919472" cy="530352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Screenshot with callouts.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2157984" y="1362454"/>
            <a:ext cx="4837176" cy="3511296"/>
          </a:xfrm>
        </p:spPr>
        <p:txBody>
          <a:bodyPr anchor="t" anchorCtr="0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35803823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lide - screenshot">
    <p:bg>
      <p:bgPr>
        <a:gradFill>
          <a:gsLst>
            <a:gs pos="0">
              <a:srgbClr val="CBEE0A"/>
            </a:gs>
            <a:gs pos="100000">
              <a:srgbClr val="B1CC08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17ED955-AA3F-F34E-9BA2-FD37EAE42A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A4B8C5-05D6-9145-AD5C-1506CAFFF0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Green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38381210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lide - screenshot">
    <p:bg>
      <p:bgPr>
        <a:gradFill>
          <a:gsLst>
            <a:gs pos="100000">
              <a:srgbClr val="CBCCCE"/>
            </a:gs>
            <a:gs pos="0">
              <a:srgbClr val="F8F9F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7E6EFE4-D4BB-8645-A524-C46B247320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F901F5-98EB-6349-B380-BC4F990E85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Grey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4250628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 slide - screenshot">
    <p:bg>
      <p:bgPr>
        <a:gradFill>
          <a:gsLst>
            <a:gs pos="100000">
              <a:srgbClr val="C9025A"/>
            </a:gs>
            <a:gs pos="0">
              <a:srgbClr val="ED0269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2737654-B1E7-B741-A8DD-28A583DFA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315968" y="694944"/>
            <a:ext cx="4828032" cy="3511296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Pic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399EC5-5E1C-8946-951D-BF3E6D2E35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136392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Yeah!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55B356B-4996-794F-ADA6-114633EF6A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136392" cy="960120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Magenta slide with screenshot.</a:t>
            </a:r>
          </a:p>
        </p:txBody>
      </p:sp>
    </p:spTree>
    <p:extLst>
      <p:ext uri="{BB962C8B-B14F-4D97-AF65-F5344CB8AC3E}">
        <p14:creationId xmlns:p14="http://schemas.microsoft.com/office/powerpoint/2010/main" val="304031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54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B8A3C04E-8B61-3846-8272-FAD4EEEDA6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632" y="2231136"/>
            <a:ext cx="3657600" cy="1212640"/>
          </a:xfrm>
        </p:spPr>
        <p:txBody>
          <a:bodyPr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Some more details goes here. Some more details goes here. Some more details goes here. Some more details goes here. Some more details goes here. Yeah!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528642-55B9-4843-9B15-8D313F063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632" y="1289304"/>
            <a:ext cx="3657600" cy="949234"/>
          </a:xfrm>
        </p:spPr>
        <p:txBody>
          <a:bodyPr>
            <a:spAutoFit/>
          </a:bodyPr>
          <a:lstStyle>
            <a:lvl1pPr marL="0" indent="0">
              <a:lnSpc>
                <a:spcPct val="87000"/>
              </a:lnSpc>
              <a:spcBef>
                <a:spcPts val="0"/>
              </a:spcBef>
              <a:buNone/>
              <a:defRPr sz="3200" b="1" i="0" spc="-1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Graphic chart headline here.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2010642-DD71-E240-9F6C-9436352FCD14}"/>
              </a:ext>
            </a:extLst>
          </p:cNvPr>
          <p:cNvSpPr>
            <a:spLocks noGrp="1"/>
          </p:cNvSpPr>
          <p:nvPr>
            <p:ph type="chart" sz="quarter" idx="40" hasCustomPrompt="1"/>
          </p:nvPr>
        </p:nvSpPr>
        <p:spPr>
          <a:xfrm>
            <a:off x="4142232" y="868680"/>
            <a:ext cx="4261104" cy="3529584"/>
          </a:xfrm>
        </p:spPr>
        <p:txBody>
          <a:bodyPr anchor="ctr" anchorCtr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		Chart</a:t>
            </a:r>
          </a:p>
        </p:txBody>
      </p:sp>
    </p:spTree>
    <p:extLst>
      <p:ext uri="{BB962C8B-B14F-4D97-AF65-F5344CB8AC3E}">
        <p14:creationId xmlns:p14="http://schemas.microsoft.com/office/powerpoint/2010/main" val="35399062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message">
    <p:bg>
      <p:bgPr>
        <a:gradFill>
          <a:gsLst>
            <a:gs pos="0">
              <a:srgbClr val="011F53"/>
            </a:gs>
            <a:gs pos="100000">
              <a:srgbClr val="00193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37BEA-9215-7D48-8037-E579F64BC8AE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0160" y="-4573"/>
            <a:ext cx="9152128" cy="514807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46A5-06B3-3C4A-8733-1739EB5245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488" y="2212848"/>
            <a:ext cx="4526280" cy="674031"/>
          </a:xfr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5400" b="1" i="0" spc="-3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Thank you.</a:t>
            </a: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7875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0894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2794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995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3486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74020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3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541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" y="-888641"/>
            <a:ext cx="4713668" cy="315636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Autofit/>
          </a:bodyPr>
          <a:lstStyle>
            <a:lvl1pPr>
              <a:spcBef>
                <a:spcPct val="0"/>
              </a:spcBef>
              <a:buNone/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defTabSz="457189">
              <a:buClrTx/>
              <a:buFontTx/>
              <a:buNone/>
            </a:pPr>
            <a:r>
              <a:rPr lang="en-US" sz="1200" b="1" kern="1200">
                <a:solidFill>
                  <a:srgbClr val="000000"/>
                </a:solidFill>
              </a:rPr>
              <a:t>Please include for proper indexing: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</p:spPr>
        <p:txBody>
          <a:bodyPr anchor="ctr" anchorCtr="0">
            <a:normAutofit/>
          </a:bodyPr>
          <a:lstStyle>
            <a:lvl1pPr algn="l">
              <a:defRPr sz="120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882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081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White">
  <p:cSld name="3_Basic Whi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288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189" marR="0" lvl="0" indent="-228594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eorgia"/>
              <a:buNone/>
              <a:defRPr sz="2200" b="0" i="1" u="none" strike="noStrike" cap="non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378" marR="0" lvl="1" indent="-355591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566" marR="0" lvl="2" indent="-342892" algn="l" rtl="0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317492" algn="l" rtl="0"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943" marR="0" lvl="4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132" marR="0" lvl="5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320" marR="0" lvl="6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509" marR="0" lvl="7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697" marR="0" lvl="8" indent="-35559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57200" y="4582466"/>
            <a:ext cx="5850036" cy="25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defTabSz="457189">
              <a:lnSpc>
                <a:spcPct val="130000"/>
              </a:lnSpc>
              <a:buClrTx/>
              <a:buFontTx/>
              <a:buNone/>
            </a:pPr>
            <a:r>
              <a:rPr lang="en-US" sz="800" i="1" kern="12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*Optional footnote goes here.</a:t>
            </a:r>
            <a:endParaRPr sz="1800" kern="1200">
              <a:solidFill>
                <a:srgbClr val="011A44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221014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012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956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White">
  <p:cSld name="4_Basic Whi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145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White">
  <p:cSld name="4_Basic White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457189">
              <a:buClrTx/>
              <a:buFontTx/>
              <a:buNone/>
            </a:pPr>
            <a:endParaRPr sz="1800" kern="120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108" y="4963494"/>
            <a:ext cx="640477" cy="10058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>
            <a:spLocks noGrp="1"/>
          </p:cNvSpPr>
          <p:nvPr>
            <p:ph type="ftr" idx="11"/>
          </p:nvPr>
        </p:nvSpPr>
        <p:spPr>
          <a:xfrm>
            <a:off x="4795058" y="4876754"/>
            <a:ext cx="398494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8780007" y="4876754"/>
            <a:ext cx="33376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1" y="-888641"/>
            <a:ext cx="4713668" cy="31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defTabSz="457189">
              <a:buSzPts val="1200"/>
            </a:pPr>
            <a:r>
              <a:rPr lang="en-US" sz="1200" b="1" kern="1200"/>
              <a:t>Please include for proper indexing:</a:t>
            </a:r>
            <a:endParaRPr sz="1800" kern="1200">
              <a:solidFill>
                <a:srgbClr val="011A44"/>
              </a:solidFill>
              <a:latin typeface="Calibri"/>
              <a:ea typeface=""/>
              <a:cs typeface="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9351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tral">
  <p:cSld name="2_Neutral">
    <p:bg>
      <p:bgPr>
        <a:gradFill>
          <a:gsLst>
            <a:gs pos="0">
              <a:srgbClr val="F8F9F9"/>
            </a:gs>
            <a:gs pos="100000">
              <a:srgbClr val="CBCCCE"/>
            </a:gs>
          </a:gsLst>
          <a:lin ang="16200000" scaled="0"/>
        </a:gra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457189">
              <a:buClrTx/>
              <a:buFontTx/>
              <a:buNone/>
            </a:pPr>
            <a:endParaRPr sz="1800" kern="120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Shape 4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108" y="4963494"/>
            <a:ext cx="640477" cy="10058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 txBox="1">
            <a:spLocks noGrp="1"/>
          </p:cNvSpPr>
          <p:nvPr>
            <p:ph type="ftr" idx="11"/>
          </p:nvPr>
        </p:nvSpPr>
        <p:spPr>
          <a:xfrm>
            <a:off x="4795058" y="4876754"/>
            <a:ext cx="398494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8780007" y="4876754"/>
            <a:ext cx="33376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1" y="-888641"/>
            <a:ext cx="4713668" cy="31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defTabSz="457189">
              <a:buSzPts val="1200"/>
            </a:pPr>
            <a:r>
              <a:rPr lang="en-US" sz="1200" b="1" kern="1200"/>
              <a:t>Please include for proper indexing:</a:t>
            </a:r>
            <a:endParaRPr sz="1800" kern="1200">
              <a:solidFill>
                <a:srgbClr val="011A44"/>
              </a:solidFill>
              <a:latin typeface="Calibri"/>
              <a:ea typeface=""/>
              <a:cs typeface="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1" y="-573005"/>
            <a:ext cx="4713668" cy="32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42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utral">
  <p:cSld name="2_Neutral">
    <p:bg>
      <p:bgPr>
        <a:gradFill>
          <a:gsLst>
            <a:gs pos="0">
              <a:srgbClr val="F8F9F9"/>
            </a:gs>
            <a:gs pos="100000">
              <a:srgbClr val="CBCCCE"/>
            </a:gs>
          </a:gsLst>
          <a:lin ang="162000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938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eutral">
  <p:cSld name="2_Neutral">
    <p:bg>
      <p:bgPr>
        <a:gradFill>
          <a:gsLst>
            <a:gs pos="0">
              <a:srgbClr val="F8F9F9"/>
            </a:gs>
            <a:gs pos="100000">
              <a:srgbClr val="CBCCCE"/>
            </a:gs>
          </a:gsLst>
          <a:lin ang="16200000" scaled="0"/>
        </a:gra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457189">
              <a:buClrTx/>
              <a:buFontTx/>
              <a:buNone/>
            </a:pPr>
            <a:endParaRPr sz="1800" kern="1200">
              <a:solidFill>
                <a:prstClr val="whit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108" y="4963494"/>
            <a:ext cx="640477" cy="10058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>
            <a:spLocks noGrp="1"/>
          </p:cNvSpPr>
          <p:nvPr>
            <p:ph type="ftr" idx="11"/>
          </p:nvPr>
        </p:nvSpPr>
        <p:spPr>
          <a:xfrm>
            <a:off x="4795058" y="4876754"/>
            <a:ext cx="398494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Shape 450"/>
          <p:cNvSpPr txBox="1">
            <a:spLocks noGrp="1"/>
          </p:cNvSpPr>
          <p:nvPr>
            <p:ph type="sldNum" idx="12"/>
          </p:nvPr>
        </p:nvSpPr>
        <p:spPr>
          <a:xfrm>
            <a:off x="8780007" y="4876754"/>
            <a:ext cx="333766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4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054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273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997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buClrTx/>
              <a:buFontTx/>
              <a:buNone/>
            </a:pPr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11A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777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920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939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696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33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916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024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0538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84268"/>
            <a:ext cx="9162288" cy="2704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108" y="4963494"/>
            <a:ext cx="640477" cy="1005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Medidata Solutions, Inc. – Proprietary and Confidential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0F9273-43B9-ED41-B6F0-2B36CF26D4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06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Navy">
    <p:bg>
      <p:bgPr>
        <a:gradFill flip="none" rotWithShape="1">
          <a:gsLst>
            <a:gs pos="0">
              <a:srgbClr val="011F53"/>
            </a:gs>
            <a:gs pos="100000">
              <a:srgbClr val="01193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291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905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al">
    <p:bg>
      <p:bgPr>
        <a:gradFill flip="none" rotWithShape="1">
          <a:gsLst>
            <a:gs pos="0">
              <a:srgbClr val="17B4AD"/>
            </a:gs>
            <a:gs pos="100000">
              <a:srgbClr val="13968F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159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lue">
    <p:bg>
      <p:bgPr>
        <a:gradFill flip="none" rotWithShape="1">
          <a:gsLst>
            <a:gs pos="0">
              <a:srgbClr val="3284B4"/>
            </a:gs>
            <a:gs pos="100000">
              <a:srgbClr val="0A558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3442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ight Green">
    <p:bg>
      <p:bgPr>
        <a:gradFill flip="none" rotWithShape="1">
          <a:gsLst>
            <a:gs pos="0">
              <a:srgbClr val="CBEE0A"/>
            </a:gs>
            <a:gs pos="100000">
              <a:srgbClr val="B1CC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1316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Magenta">
    <p:bg>
      <p:bgPr>
        <a:gradFill flip="none" rotWithShape="1">
          <a:gsLst>
            <a:gs pos="0">
              <a:srgbClr val="ED0269"/>
            </a:gs>
            <a:gs pos="100000">
              <a:srgbClr val="C8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479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">
    <p:bg>
      <p:bgPr>
        <a:gradFill flip="none" rotWithShape="1">
          <a:gsLst>
            <a:gs pos="100000">
              <a:srgbClr val="CBCCCE"/>
            </a:gs>
            <a:gs pos="0">
              <a:srgbClr val="F8F9F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720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01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Grey">
    <p:bg>
      <p:bgPr>
        <a:gradFill flip="none" rotWithShape="1">
          <a:gsLst>
            <a:gs pos="100000">
              <a:srgbClr val="282E32"/>
            </a:gs>
            <a:gs pos="0">
              <a:srgbClr val="4F545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63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(before presentation begins) 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7A2DD2-DBD3-2146-845A-EE8ED550CD53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8128" y="-4572"/>
            <a:ext cx="9152128" cy="5148072"/>
          </a:xfrm>
          <a:prstGeom prst="rect">
            <a:avLst/>
          </a:prstGeom>
        </p:spPr>
      </p:pic>
      <p:pic>
        <p:nvPicPr>
          <p:cNvPr id="12" name="Picture 11" descr="Medidata_Logo_AOH_White_Stacked.eps">
            <a:extLst>
              <a:ext uri="{FF2B5EF4-FFF2-40B4-BE49-F238E27FC236}">
                <a16:creationId xmlns:a16="http://schemas.microsoft.com/office/drawing/2014/main" id="{73A66EB8-2AA1-744B-A51C-A92175B3D0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8" y="483620"/>
            <a:ext cx="4166829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01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FADB8B-D6E0-C442-8BCE-9136656F5E16}"/>
              </a:ext>
            </a:extLst>
          </p:cNvPr>
          <p:cNvCxnSpPr/>
          <p:nvPr userDrawn="1"/>
        </p:nvCxnSpPr>
        <p:spPr>
          <a:xfrm>
            <a:off x="4572000" y="1141575"/>
            <a:ext cx="0" cy="247316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5424B06-404A-CD41-85D6-91CD58A91BC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148072" y="1539730"/>
            <a:ext cx="2999232" cy="169702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Center place with Client Logo</a:t>
            </a:r>
          </a:p>
        </p:txBody>
      </p:sp>
      <p:pic>
        <p:nvPicPr>
          <p:cNvPr id="7" name="Picture 6" descr="Medidata_Logo_AOH_CMYK_Stacked.png">
            <a:extLst>
              <a:ext uri="{FF2B5EF4-FFF2-40B4-BE49-F238E27FC236}">
                <a16:creationId xmlns:a16="http://schemas.microsoft.com/office/drawing/2014/main" id="{FE379FDF-1EF7-4C1B-B68D-39E79F826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" y="1539730"/>
            <a:ext cx="3379501" cy="1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2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B30702-B0B2-2B40-991D-6B945B1BA69F}"/>
              </a:ext>
            </a:extLst>
          </p:cNvPr>
          <p:cNvCxnSpPr/>
          <p:nvPr userDrawn="1"/>
        </p:nvCxnSpPr>
        <p:spPr>
          <a:xfrm>
            <a:off x="512064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95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5895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952" y="2478024"/>
            <a:ext cx="1929384" cy="387798"/>
          </a:xfr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9A0464-4D09-F54E-AE47-1A8B8238A5DF}"/>
              </a:ext>
            </a:extLst>
          </p:cNvPr>
          <p:cNvCxnSpPr/>
          <p:nvPr userDrawn="1"/>
        </p:nvCxnSpPr>
        <p:spPr>
          <a:xfrm>
            <a:off x="3026941" y="1240384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F9DBB253-BC66-EA44-965C-54C24047AF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73829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18460899-C7FA-CA47-9FC7-CFB7BE567590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3273829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8" name="Text Placeholder 50">
            <a:extLst>
              <a:ext uri="{FF2B5EF4-FFF2-40B4-BE49-F238E27FC236}">
                <a16:creationId xmlns:a16="http://schemas.microsoft.com/office/drawing/2014/main" id="{822EF245-CA8F-334B-9829-9A3C697343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73829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6BB688-3B2D-B545-B9A4-8D47571EB1C0}"/>
              </a:ext>
            </a:extLst>
          </p:cNvPr>
          <p:cNvCxnSpPr/>
          <p:nvPr userDrawn="1"/>
        </p:nvCxnSpPr>
        <p:spPr>
          <a:xfrm>
            <a:off x="5596682" y="1234440"/>
            <a:ext cx="0" cy="2606040"/>
          </a:xfrm>
          <a:prstGeom prst="line">
            <a:avLst/>
          </a:prstGeom>
          <a:ln w="3175" cmpd="sng">
            <a:solidFill>
              <a:schemeClr val="bg1">
                <a:alpha val="20000"/>
              </a:schemeClr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Text Placeholder 50">
            <a:extLst>
              <a:ext uri="{FF2B5EF4-FFF2-40B4-BE49-F238E27FC236}">
                <a16:creationId xmlns:a16="http://schemas.microsoft.com/office/drawing/2014/main" id="{590EA33C-E97A-0840-9443-0F1853CC90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79592" y="2889504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90E7F9AE-B811-CC4A-9AE9-480B53A79B5F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5879592" y="1444752"/>
            <a:ext cx="941832" cy="941832"/>
          </a:xfrm>
          <a:prstGeom prst="ellipse">
            <a:avLst/>
          </a:prstGeom>
          <a:effectLst>
            <a:outerShdw blurRad="152400" dist="317500" dir="5400000" sx="90000" sy="-19000" rotWithShape="0">
              <a:schemeClr val="tx1">
                <a:alpha val="15000"/>
              </a:schemeClr>
            </a:outerShdw>
          </a:effectLst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42" name="Text Placeholder 50">
            <a:extLst>
              <a:ext uri="{FF2B5EF4-FFF2-40B4-BE49-F238E27FC236}">
                <a16:creationId xmlns:a16="http://schemas.microsoft.com/office/drawing/2014/main" id="{79723B7D-21C5-4E40-8E7F-706844C956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79592" y="2478024"/>
            <a:ext cx="1929384" cy="424732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John Smith</a:t>
            </a:r>
          </a:p>
        </p:txBody>
      </p:sp>
    </p:spTree>
    <p:extLst>
      <p:ext uri="{BB962C8B-B14F-4D97-AF65-F5344CB8AC3E}">
        <p14:creationId xmlns:p14="http://schemas.microsoft.com/office/powerpoint/2010/main" val="14076945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hor headshot">
    <p:bg>
      <p:bgPr>
        <a:gradFill>
          <a:gsLst>
            <a:gs pos="0">
              <a:srgbClr val="17B4AD"/>
            </a:gs>
            <a:gs pos="100000">
              <a:srgbClr val="13968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96A256E7-70F4-134E-A8C0-8F4B90A3B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53512" y="2167128"/>
            <a:ext cx="2029968" cy="75251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100" b="0" i="1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 of Gratitude</a:t>
            </a:r>
          </a:p>
          <a:p>
            <a:pPr lvl="0"/>
            <a:r>
              <a:rPr lang="en-US" dirty="0" err="1"/>
              <a:t>Medidata</a:t>
            </a:r>
            <a:endParaRPr lang="en-US" dirty="0"/>
          </a:p>
          <a:p>
            <a:pPr lvl="0"/>
            <a:r>
              <a:rPr lang="en-US" dirty="0" err="1"/>
              <a:t>John@medidata.com</a:t>
            </a:r>
            <a:endParaRPr lang="en-US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6BE1026-85A7-F248-A7AE-2E3FEC772AD9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41248" y="1563624"/>
            <a:ext cx="1600200" cy="1600200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Blk</a:t>
            </a:r>
            <a:r>
              <a:rPr lang="en-US"/>
              <a:t>/</a:t>
            </a:r>
            <a:r>
              <a:rPr lang="en-US" err="1"/>
              <a:t>wht</a:t>
            </a:r>
            <a:r>
              <a:rPr lang="en-US"/>
              <a:t> photo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C91188F5-3257-7445-B2F3-33A1D3011A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53511" y="1719072"/>
            <a:ext cx="2422053" cy="486287"/>
          </a:xfr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i="0" spc="-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</p:spTree>
    <p:extLst>
      <p:ext uri="{BB962C8B-B14F-4D97-AF65-F5344CB8AC3E}">
        <p14:creationId xmlns:p14="http://schemas.microsoft.com/office/powerpoint/2010/main" val="11606978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D8D947-1B58-114D-B898-2E26AB68E2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96" y="4434840"/>
            <a:ext cx="4864608" cy="274320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buNone/>
              <a:defRPr sz="1400" b="0" i="1">
                <a:solidFill>
                  <a:schemeClr val="accent1"/>
                </a:solidFill>
                <a:latin typeface="Georgia" panose="02040502050405020303" pitchFamily="18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i="1" dirty="0">
                <a:solidFill>
                  <a:srgbClr val="AEC829"/>
                </a:solidFill>
                <a:latin typeface="Georgia"/>
                <a:cs typeface="Georgia"/>
              </a:rPr>
              <a:t>Conference Title , January 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2781725"/>
            <a:ext cx="5614416" cy="1479379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 i="0" spc="-1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000" b="1" spc="-150" dirty="0">
                <a:solidFill>
                  <a:srgbClr val="FFFFFF"/>
                </a:solidFill>
                <a:latin typeface="Arial"/>
                <a:cs typeface="Arial"/>
              </a:rPr>
              <a:t>Presentation Title Goes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24" y="424287"/>
            <a:ext cx="1949196" cy="4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87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Blue">
    <p:bg>
      <p:bgPr>
        <a:gradFill flip="none" rotWithShape="1">
          <a:gsLst>
            <a:gs pos="100000">
              <a:srgbClr val="01193F"/>
            </a:gs>
            <a:gs pos="0">
              <a:srgbClr val="01205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38999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Teal">
    <p:bg>
      <p:bgPr>
        <a:gradFill flip="none" rotWithShape="1">
          <a:gsLst>
            <a:gs pos="100000">
              <a:srgbClr val="139690"/>
            </a:gs>
            <a:gs pos="0">
              <a:srgbClr val="00E3DB"/>
            </a:gs>
            <a:gs pos="0">
              <a:srgbClr val="17B5AD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1189154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Magenta">
    <p:bg>
      <p:bgPr>
        <a:gradFill flip="none" rotWithShape="1">
          <a:gsLst>
            <a:gs pos="0">
              <a:srgbClr val="ED0269"/>
            </a:gs>
            <a:gs pos="100000">
              <a:srgbClr val="C9025A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3685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n Green">
    <p:bg>
      <p:bgPr>
        <a:gradFill flip="none" rotWithShape="1">
          <a:gsLst>
            <a:gs pos="0">
              <a:srgbClr val="00E3DB"/>
            </a:gs>
            <a:gs pos="100000">
              <a:srgbClr val="B1CC08"/>
            </a:gs>
            <a:gs pos="0">
              <a:srgbClr val="CCEE08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3512A6-F1FC-E247-864C-6C30AF47B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53"/>
          <a:stretch/>
        </p:blipFill>
        <p:spPr>
          <a:xfrm>
            <a:off x="9144" y="6064"/>
            <a:ext cx="9153144" cy="487820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1CEDF-21E6-E44F-9A53-272371029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488" y="1792224"/>
            <a:ext cx="4526280" cy="1421928"/>
          </a:xfrm>
        </p:spPr>
        <p:txBody>
          <a:bodyPr anchor="ctr" anchorCtr="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b="1" i="0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 on Blue</a:t>
            </a:r>
          </a:p>
        </p:txBody>
      </p:sp>
    </p:spTree>
    <p:extLst>
      <p:ext uri="{BB962C8B-B14F-4D97-AF65-F5344CB8AC3E}">
        <p14:creationId xmlns:p14="http://schemas.microsoft.com/office/powerpoint/2010/main" val="636004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11A44">
                    <a:tint val="75000"/>
                  </a:srgbClr>
                </a:solidFill>
              </a:rPr>
              <a:t>Optional footer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1343025"/>
            <a:ext cx="8229600" cy="28940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124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42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7.xml"/><Relationship Id="rId50" Type="http://schemas.openxmlformats.org/officeDocument/2006/relationships/slideLayout" Target="../slideLayouts/slideLayout130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Relationship Id="rId46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21.xml"/><Relationship Id="rId54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25.xml"/><Relationship Id="rId53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4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4" Type="http://schemas.openxmlformats.org/officeDocument/2006/relationships/slideLayout" Target="../slideLayouts/slideLayout124.xml"/><Relationship Id="rId52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81.xml"/><Relationship Id="rId50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9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4" Type="http://schemas.openxmlformats.org/officeDocument/2006/relationships/slideLayout" Target="../slideLayouts/slideLayout178.xml"/><Relationship Id="rId52" Type="http://schemas.openxmlformats.org/officeDocument/2006/relationships/theme" Target="../theme/theme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42.xml"/><Relationship Id="rId51" Type="http://schemas.openxmlformats.org/officeDocument/2006/relationships/slideLayout" Target="../slideLayouts/slideLayout18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9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3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Subtitle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84268"/>
            <a:ext cx="9144000" cy="2704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780007" y="4880089"/>
            <a:ext cx="333766" cy="274638"/>
          </a:xfrm>
          <a:prstGeom prst="rect">
            <a:avLst/>
          </a:prstGeom>
        </p:spPr>
        <p:txBody>
          <a:bodyPr vert="horz" lIns="91355" tIns="45678" rIns="91355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F9273-43B9-ED41-B6F0-2B36CF26D438}" type="slidenum">
              <a:rPr lang="en-US" sz="699" smtClean="0"/>
              <a:pPr/>
              <a:t>‹#›</a:t>
            </a:fld>
            <a:endParaRPr lang="en-US" sz="699" dirty="0"/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4795058" y="4880089"/>
            <a:ext cx="3777442" cy="274638"/>
          </a:xfrm>
          <a:prstGeom prst="rect">
            <a:avLst/>
          </a:prstGeom>
        </p:spPr>
        <p:txBody>
          <a:bodyPr vert="horz" lIns="0" tIns="45678" rIns="0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99" dirty="0"/>
              <a:t>© 2018 Medidata Solutions, Inc. – Proprietary and Confidential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22" y="4923046"/>
            <a:ext cx="791553" cy="17684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542794"/>
            <a:ext cx="8229600" cy="290693"/>
          </a:xfrm>
          <a:prstGeom prst="rect">
            <a:avLst/>
          </a:prstGeom>
        </p:spPr>
        <p:txBody>
          <a:bodyPr vert="horz" wrap="square" lIns="91440" tIns="45720" rIns="91440" bIns="45720" rtlCol="0" anchor="b" anchorCtr="0"/>
          <a:lstStyle>
            <a:lvl1pPr algn="l">
              <a:defRPr sz="700" i="1">
                <a:solidFill>
                  <a:schemeClr val="tx1">
                    <a:tint val="75000"/>
                  </a:schemeClr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Optional footer</a:t>
            </a:r>
          </a:p>
        </p:txBody>
      </p:sp>
    </p:spTree>
    <p:extLst>
      <p:ext uri="{BB962C8B-B14F-4D97-AF65-F5344CB8AC3E}">
        <p14:creationId xmlns:p14="http://schemas.microsoft.com/office/powerpoint/2010/main" val="20206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1" r:id="rId3"/>
    <p:sldLayoutId id="2147483659" r:id="rId4"/>
    <p:sldLayoutId id="2147483656" r:id="rId5"/>
    <p:sldLayoutId id="2147483657" r:id="rId6"/>
    <p:sldLayoutId id="2147483658" r:id="rId7"/>
    <p:sldLayoutId id="2147483662" r:id="rId8"/>
    <p:sldLayoutId id="2147483660" r:id="rId9"/>
    <p:sldLayoutId id="2147483802" r:id="rId10"/>
    <p:sldLayoutId id="2147483803" r:id="rId11"/>
    <p:sldLayoutId id="2147483844" r:id="rId12"/>
    <p:sldLayoutId id="2147483845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47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3" r:id="rId37"/>
    <p:sldLayoutId id="2147483835" r:id="rId38"/>
    <p:sldLayoutId id="2147483836" r:id="rId39"/>
    <p:sldLayoutId id="2147483837" r:id="rId40"/>
    <p:sldLayoutId id="2147483838" r:id="rId41"/>
    <p:sldLayoutId id="2147483839" r:id="rId42"/>
    <p:sldLayoutId id="2147483840" r:id="rId43"/>
    <p:sldLayoutId id="2147483843" r:id="rId44"/>
    <p:sldLayoutId id="2147483725" r:id="rId45"/>
    <p:sldLayoutId id="2147483729" r:id="rId46"/>
    <p:sldLayoutId id="2147483726" r:id="rId47"/>
    <p:sldLayoutId id="2147483727" r:id="rId48"/>
    <p:sldLayoutId id="2147483728" r:id="rId49"/>
    <p:sldLayoutId id="2147483721" r:id="rId50"/>
    <p:sldLayoutId id="2147483846" r:id="rId5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spc="-15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i="1" kern="1200">
          <a:solidFill>
            <a:schemeClr val="accent1"/>
          </a:solidFill>
          <a:latin typeface="Georgia" charset="0"/>
          <a:ea typeface="Georgia" charset="0"/>
          <a:cs typeface="Georgia" charset="0"/>
        </a:defRPr>
      </a:lvl1pPr>
      <a:lvl2pPr marL="502920" indent="-228600" algn="l" defTabSz="457200" rtl="0" eaLnBrk="1" latinLnBrk="0" hangingPunct="1">
        <a:spcBef>
          <a:spcPct val="20000"/>
        </a:spcBef>
        <a:buClrTx/>
        <a:buFont typeface=".AppleSystemUIFont" charset="-120"/>
        <a:buChar char="–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777240" indent="-2286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05156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 baseline="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80007" y="4876754"/>
            <a:ext cx="3337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 defTabSz="457189"/>
              <a:t>‹#›</a:t>
            </a:fld>
            <a:endParaRPr lang="en-US" dirty="0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795058" y="4876754"/>
            <a:ext cx="398494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189"/>
            <a:r>
              <a:rPr lang="en-US" dirty="0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86193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</p:sldLayoutIdLst>
  <p:hf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80007" y="4876754"/>
            <a:ext cx="3337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30F9273-43B9-ED41-B6F0-2B36CF26D4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795058" y="4876754"/>
            <a:ext cx="398494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© 2018 Medidata Solutions, Inc. – Proprietary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05871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</p:sldLayoutIdLst>
  <p:hf hd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3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Subtitle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84268"/>
            <a:ext cx="9144000" cy="2704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780007" y="4880089"/>
            <a:ext cx="333766" cy="274638"/>
          </a:xfrm>
          <a:prstGeom prst="rect">
            <a:avLst/>
          </a:prstGeom>
        </p:spPr>
        <p:txBody>
          <a:bodyPr vert="horz" lIns="91355" tIns="45678" rIns="91355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F9273-43B9-ED41-B6F0-2B36CF26D438}" type="slidenum">
              <a:rPr lang="en-US" sz="699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 sz="699" dirty="0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4795058" y="4880089"/>
            <a:ext cx="3777442" cy="274638"/>
          </a:xfrm>
          <a:prstGeom prst="rect">
            <a:avLst/>
          </a:prstGeom>
        </p:spPr>
        <p:txBody>
          <a:bodyPr vert="horz" lIns="0" tIns="45678" rIns="0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99" dirty="0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22" y="4923046"/>
            <a:ext cx="791553" cy="17684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542794"/>
            <a:ext cx="8229600" cy="290693"/>
          </a:xfrm>
          <a:prstGeom prst="rect">
            <a:avLst/>
          </a:prstGeom>
        </p:spPr>
        <p:txBody>
          <a:bodyPr vert="horz" wrap="square" lIns="91440" tIns="45720" rIns="91440" bIns="45720" rtlCol="0" anchor="b" anchorCtr="0"/>
          <a:lstStyle>
            <a:lvl1pPr algn="l">
              <a:defRPr sz="700" i="1">
                <a:solidFill>
                  <a:schemeClr val="tx1">
                    <a:tint val="75000"/>
                  </a:schemeClr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>
                <a:solidFill>
                  <a:srgbClr val="011A44">
                    <a:tint val="75000"/>
                  </a:srgbClr>
                </a:solidFill>
              </a:rPr>
              <a:t>Optional footer</a:t>
            </a:r>
          </a:p>
        </p:txBody>
      </p:sp>
    </p:spTree>
    <p:extLst>
      <p:ext uri="{BB962C8B-B14F-4D97-AF65-F5344CB8AC3E}">
        <p14:creationId xmlns:p14="http://schemas.microsoft.com/office/powerpoint/2010/main" val="514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  <p:sldLayoutId id="2147483912" r:id="rId33"/>
    <p:sldLayoutId id="2147483913" r:id="rId34"/>
    <p:sldLayoutId id="2147483914" r:id="rId35"/>
    <p:sldLayoutId id="2147483915" r:id="rId36"/>
    <p:sldLayoutId id="2147483916" r:id="rId37"/>
    <p:sldLayoutId id="2147483917" r:id="rId38"/>
    <p:sldLayoutId id="2147483918" r:id="rId39"/>
    <p:sldLayoutId id="2147483919" r:id="rId40"/>
    <p:sldLayoutId id="2147483920" r:id="rId41"/>
    <p:sldLayoutId id="2147483921" r:id="rId42"/>
    <p:sldLayoutId id="2147483922" r:id="rId43"/>
    <p:sldLayoutId id="2147483923" r:id="rId44"/>
    <p:sldLayoutId id="2147483924" r:id="rId45"/>
    <p:sldLayoutId id="2147483925" r:id="rId46"/>
    <p:sldLayoutId id="2147483926" r:id="rId47"/>
    <p:sldLayoutId id="2147483927" r:id="rId48"/>
    <p:sldLayoutId id="2147483928" r:id="rId49"/>
    <p:sldLayoutId id="2147483929" r:id="rId50"/>
    <p:sldLayoutId id="2147483930" r:id="rId51"/>
    <p:sldLayoutId id="2147483998" r:id="rId52"/>
    <p:sldLayoutId id="2147483999" r:id="rId53"/>
    <p:sldLayoutId id="2147484000" r:id="rId5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spc="-15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i="1" kern="1200">
          <a:solidFill>
            <a:schemeClr val="accent1"/>
          </a:solidFill>
          <a:latin typeface="Georgia" charset="0"/>
          <a:ea typeface="Georgia" charset="0"/>
          <a:cs typeface="Georgia" charset="0"/>
        </a:defRPr>
      </a:lvl1pPr>
      <a:lvl2pPr marL="502920" indent="-228600" algn="l" defTabSz="457200" rtl="0" eaLnBrk="1" latinLnBrk="0" hangingPunct="1">
        <a:spcBef>
          <a:spcPct val="20000"/>
        </a:spcBef>
        <a:buClrTx/>
        <a:buFont typeface=".AppleSystemUIFont" charset="-120"/>
        <a:buChar char="–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777240" indent="-2286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05156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 baseline="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385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Subtitle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884268"/>
            <a:ext cx="9144000" cy="2704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780007" y="4880089"/>
            <a:ext cx="333766" cy="274638"/>
          </a:xfrm>
          <a:prstGeom prst="rect">
            <a:avLst/>
          </a:prstGeom>
        </p:spPr>
        <p:txBody>
          <a:bodyPr vert="horz" lIns="91355" tIns="45678" rIns="91355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F9273-43B9-ED41-B6F0-2B36CF26D438}" type="slidenum">
              <a:rPr lang="en-US" sz="699" smtClean="0">
                <a:solidFill>
                  <a:srgbClr val="011A44">
                    <a:tint val="75000"/>
                  </a:srgbClr>
                </a:solidFill>
                <a:sym typeface="Arial"/>
              </a:rPr>
              <a:pPr/>
              <a:t>‹#›</a:t>
            </a:fld>
            <a:endParaRPr lang="en-US" sz="699" dirty="0">
              <a:solidFill>
                <a:srgbClr val="011A44">
                  <a:tint val="75000"/>
                </a:srgbClr>
              </a:solidFill>
              <a:sym typeface="Arial"/>
            </a:endParaRPr>
          </a:p>
        </p:txBody>
      </p:sp>
      <p:sp>
        <p:nvSpPr>
          <p:cNvPr id="9" name="Footer Placeholder 5"/>
          <p:cNvSpPr txBox="1">
            <a:spLocks/>
          </p:cNvSpPr>
          <p:nvPr userDrawn="1"/>
        </p:nvSpPr>
        <p:spPr>
          <a:xfrm>
            <a:off x="4795058" y="4880089"/>
            <a:ext cx="3777442" cy="274638"/>
          </a:xfrm>
          <a:prstGeom prst="rect">
            <a:avLst/>
          </a:prstGeom>
        </p:spPr>
        <p:txBody>
          <a:bodyPr vert="horz" lIns="0" tIns="45678" rIns="0" bIns="45678" rtlCol="0" anchor="ctr"/>
          <a:lstStyle>
            <a:defPPr>
              <a:defRPr lang="en-US"/>
            </a:defPPr>
            <a:lvl1pPr marL="0" algn="r" defTabSz="685983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99" dirty="0">
                <a:solidFill>
                  <a:srgbClr val="011A44">
                    <a:tint val="75000"/>
                  </a:srgbClr>
                </a:solidFill>
                <a:sym typeface="Arial"/>
              </a:rPr>
              <a:t>© 2018 Medidata Solutions, Inc. – Proprietary and Confidential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722" y="4923046"/>
            <a:ext cx="791553" cy="17684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542794"/>
            <a:ext cx="8229600" cy="290693"/>
          </a:xfrm>
          <a:prstGeom prst="rect">
            <a:avLst/>
          </a:prstGeom>
        </p:spPr>
        <p:txBody>
          <a:bodyPr vert="horz" wrap="square" lIns="91440" tIns="45720" rIns="91440" bIns="45720" rtlCol="0" anchor="b" anchorCtr="0"/>
          <a:lstStyle>
            <a:lvl1pPr algn="l">
              <a:defRPr sz="700" i="1">
                <a:solidFill>
                  <a:schemeClr val="tx1">
                    <a:tint val="75000"/>
                  </a:schemeClr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>
                <a:solidFill>
                  <a:srgbClr val="011A44">
                    <a:tint val="75000"/>
                  </a:srgbClr>
                </a:solidFill>
                <a:sym typeface="Arial"/>
              </a:rPr>
              <a:t>Optional footer</a:t>
            </a:r>
          </a:p>
        </p:txBody>
      </p:sp>
    </p:spTree>
    <p:extLst>
      <p:ext uri="{BB962C8B-B14F-4D97-AF65-F5344CB8AC3E}">
        <p14:creationId xmlns:p14="http://schemas.microsoft.com/office/powerpoint/2010/main" val="164151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  <p:sldLayoutId id="2147483956" r:id="rId24"/>
    <p:sldLayoutId id="2147483957" r:id="rId25"/>
    <p:sldLayoutId id="2147483958" r:id="rId26"/>
    <p:sldLayoutId id="2147483959" r:id="rId27"/>
    <p:sldLayoutId id="2147483960" r:id="rId28"/>
    <p:sldLayoutId id="2147483961" r:id="rId29"/>
    <p:sldLayoutId id="2147483962" r:id="rId30"/>
    <p:sldLayoutId id="2147483963" r:id="rId31"/>
    <p:sldLayoutId id="2147483964" r:id="rId32"/>
    <p:sldLayoutId id="2147483965" r:id="rId33"/>
    <p:sldLayoutId id="2147483966" r:id="rId34"/>
    <p:sldLayoutId id="2147483967" r:id="rId35"/>
    <p:sldLayoutId id="2147483968" r:id="rId36"/>
    <p:sldLayoutId id="2147483969" r:id="rId37"/>
    <p:sldLayoutId id="2147483970" r:id="rId38"/>
    <p:sldLayoutId id="2147483971" r:id="rId39"/>
    <p:sldLayoutId id="2147483972" r:id="rId40"/>
    <p:sldLayoutId id="2147483973" r:id="rId41"/>
    <p:sldLayoutId id="2147483974" r:id="rId42"/>
    <p:sldLayoutId id="2147483975" r:id="rId43"/>
    <p:sldLayoutId id="2147483976" r:id="rId44"/>
    <p:sldLayoutId id="2147483977" r:id="rId45"/>
    <p:sldLayoutId id="2147483978" r:id="rId46"/>
    <p:sldLayoutId id="2147483979" r:id="rId47"/>
    <p:sldLayoutId id="2147483980" r:id="rId48"/>
    <p:sldLayoutId id="2147483981" r:id="rId49"/>
    <p:sldLayoutId id="2147483982" r:id="rId50"/>
    <p:sldLayoutId id="2147483983" r:id="rId5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spc="-15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200" i="1" kern="1200">
          <a:solidFill>
            <a:schemeClr val="accent1"/>
          </a:solidFill>
          <a:latin typeface="Georgia" charset="0"/>
          <a:ea typeface="Georgia" charset="0"/>
          <a:cs typeface="Georgia" charset="0"/>
        </a:defRPr>
      </a:lvl1pPr>
      <a:lvl2pPr marL="502920" indent="-228600" algn="l" defTabSz="457200" rtl="0" eaLnBrk="1" latinLnBrk="0" hangingPunct="1">
        <a:spcBef>
          <a:spcPct val="20000"/>
        </a:spcBef>
        <a:buClrTx/>
        <a:buFont typeface=".AppleSystemUIFont" charset="-120"/>
        <a:buChar char="–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777240" indent="-228600" algn="l" defTabSz="457200" rtl="0" eaLnBrk="1" latinLnBrk="0" hangingPunct="1">
        <a:spcBef>
          <a:spcPct val="20000"/>
        </a:spcBef>
        <a:buFont typeface="Arial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051560" indent="-228600" algn="l" defTabSz="457200" rtl="0" eaLnBrk="1" latinLnBrk="0" hangingPunct="1">
        <a:spcBef>
          <a:spcPct val="20000"/>
        </a:spcBef>
        <a:buFont typeface="Arial" charset="0"/>
        <a:buChar char="•"/>
        <a:defRPr sz="1400" kern="1200" baseline="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780006" y="4876753"/>
            <a:ext cx="3337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30F9273-43B9-ED41-B6F0-2B36CF26D438}" type="slidenum">
              <a:rPr lang="en-US" smtClean="0">
                <a:solidFill>
                  <a:srgbClr val="011A44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11A44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795058" y="4876753"/>
            <a:ext cx="398494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011A44">
                    <a:tint val="75000"/>
                  </a:srgbClr>
                </a:solidFill>
              </a:rPr>
              <a:t>© 2018 Medidata Solutions, Inc. – Proprietary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1167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21.png"/><Relationship Id="rId4" Type="http://schemas.openxmlformats.org/officeDocument/2006/relationships/hyperlink" Target="http://www.genome.gov/sequencingcostsdat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496" y="2635046"/>
            <a:ext cx="6244762" cy="2062103"/>
          </a:xfrm>
        </p:spPr>
        <p:txBody>
          <a:bodyPr/>
          <a:lstStyle/>
          <a:p>
            <a:r>
              <a:rPr lang="en-US" sz="2400" dirty="0"/>
              <a:t>Steven </a:t>
            </a:r>
            <a:r>
              <a:rPr lang="en-US" sz="2400" dirty="0" err="1"/>
              <a:t>Schwager</a:t>
            </a: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1800" dirty="0"/>
              <a:t>Medidata Solutions </a:t>
            </a:r>
            <a:r>
              <a:rPr lang="en-US" sz="1800" dirty="0" smtClean="0"/>
              <a:t> &amp;  </a:t>
            </a:r>
            <a:r>
              <a:rPr lang="en-US" sz="1800" dirty="0"/>
              <a:t>Cornell University</a:t>
            </a:r>
          </a:p>
          <a:p>
            <a:endParaRPr lang="en-US" sz="1000" dirty="0"/>
          </a:p>
          <a:p>
            <a:r>
              <a:rPr lang="en-US" sz="2400" dirty="0"/>
              <a:t>Jason </a:t>
            </a:r>
            <a:r>
              <a:rPr lang="en-US" sz="2400" dirty="0" err="1"/>
              <a:t>Mezey</a:t>
            </a: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1800" dirty="0"/>
              <a:t>Cornell University </a:t>
            </a:r>
            <a:r>
              <a:rPr lang="en-US" sz="1800" dirty="0" smtClean="0"/>
              <a:t>&amp;  </a:t>
            </a:r>
            <a:r>
              <a:rPr lang="en-US" sz="1800" dirty="0"/>
              <a:t>Medidata Solutions</a:t>
            </a:r>
          </a:p>
          <a:p>
            <a:endParaRPr lang="en-US" sz="1000" dirty="0"/>
          </a:p>
          <a:p>
            <a:r>
              <a:rPr lang="en-US" sz="2000" dirty="0"/>
              <a:t>September 7, 2018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5488" y="855857"/>
            <a:ext cx="7239762" cy="1938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b="0" dirty="0"/>
              <a:t>Developing Analytical Software for Clinical Trials with R</a:t>
            </a:r>
          </a:p>
        </p:txBody>
      </p:sp>
    </p:spTree>
    <p:extLst>
      <p:ext uri="{BB962C8B-B14F-4D97-AF65-F5344CB8AC3E}">
        <p14:creationId xmlns:p14="http://schemas.microsoft.com/office/powerpoint/2010/main" val="161090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1D7D4-12A3-4B53-83D8-BC501915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43" y="824233"/>
            <a:ext cx="4347074" cy="39313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299" y="228601"/>
            <a:ext cx="61595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1: Two ECG-related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249028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21D7D4-12A3-4B53-83D8-BC501915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43" y="671836"/>
            <a:ext cx="4347074" cy="393134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9677D3-4321-4D2A-A56E-5768BE2D3585}"/>
              </a:ext>
            </a:extLst>
          </p:cNvPr>
          <p:cNvSpPr/>
          <p:nvPr/>
        </p:nvSpPr>
        <p:spPr>
          <a:xfrm rot="19392167">
            <a:off x="3718778" y="2380443"/>
            <a:ext cx="2027336" cy="3009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1209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499616" y="403712"/>
            <a:ext cx="5383530" cy="387798"/>
          </a:xfrm>
        </p:spPr>
        <p:txBody>
          <a:bodyPr/>
          <a:lstStyle/>
          <a:p>
            <a:r>
              <a:rPr lang="en-US" sz="2400" dirty="0"/>
              <a:t>ECG Data Anomalies at One 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84" y="1941055"/>
            <a:ext cx="3114766" cy="2866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40" y="1142831"/>
            <a:ext cx="4913781" cy="7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6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6A26-13A4-4212-BEC4-A55DD1F3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989" y="145140"/>
            <a:ext cx="7140554" cy="514350"/>
          </a:xfrm>
        </p:spPr>
        <p:txBody>
          <a:bodyPr/>
          <a:lstStyle/>
          <a:p>
            <a:r>
              <a:rPr lang="en-US" sz="2800" dirty="0">
                <a:cs typeface="Calibri" panose="020F0502020204030204" pitchFamily="34" charset="0"/>
              </a:rPr>
              <a:t>Example 2: Initial </a:t>
            </a:r>
            <a:r>
              <a:rPr lang="en-US" sz="2800" dirty="0" smtClean="0">
                <a:cs typeface="Calibri" panose="020F0502020204030204" pitchFamily="34" charset="0"/>
              </a:rPr>
              <a:t>Examination of </a:t>
            </a:r>
            <a:r>
              <a:rPr lang="en-US" sz="2800" dirty="0">
                <a:cs typeface="Calibri" panose="020F0502020204030204" pitchFamily="34" charset="0"/>
              </a:rPr>
              <a:t>Data Quality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E5B92-E35E-468A-BA60-CB6F1E8D1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4989" y="656884"/>
            <a:ext cx="6996861" cy="1245512"/>
          </a:xfrm>
        </p:spPr>
        <p:txBody>
          <a:bodyPr/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40 Studies (Pivotal Phase 2/3) all intended for regulatory submission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28 Sponsors (small biotech to large pharma)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Sample Size Range: 45 - 4250</a:t>
            </a: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Included assessment from former FDA statistical reviewers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9E8923-5AF2-4358-9157-FC3A4B2B9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824184"/>
              </p:ext>
            </p:extLst>
          </p:nvPr>
        </p:nvGraphicFramePr>
        <p:xfrm>
          <a:off x="1389493" y="2072215"/>
          <a:ext cx="6376481" cy="2677962"/>
        </p:xfrm>
        <a:graphic>
          <a:graphicData uri="http://schemas.openxmlformats.org/drawingml/2006/table">
            <a:tbl>
              <a:tblPr firstRow="1" bandRow="1"/>
              <a:tblGrid>
                <a:gridCol w="4579975">
                  <a:extLst>
                    <a:ext uri="{9D8B030D-6E8A-4147-A177-3AD203B41FA5}">
                      <a16:colId xmlns:a16="http://schemas.microsoft.com/office/drawing/2014/main" val="91710583"/>
                    </a:ext>
                  </a:extLst>
                </a:gridCol>
                <a:gridCol w="1796506">
                  <a:extLst>
                    <a:ext uri="{9D8B030D-6E8A-4147-A177-3AD203B41FA5}">
                      <a16:colId xmlns:a16="http://schemas.microsoft.com/office/drawing/2014/main" val="64437472"/>
                    </a:ext>
                  </a:extLst>
                </a:gridCol>
              </a:tblGrid>
              <a:tr h="530873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Quality Issue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Percent of </a:t>
                      </a:r>
                      <a:r>
                        <a:rPr lang="en-US" sz="15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40 Studies </a:t>
                      </a:r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Issue</a:t>
                      </a:r>
                    </a:p>
                  </a:txBody>
                  <a:tcPr marL="68580" marR="68580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65622"/>
                  </a:ext>
                </a:extLst>
              </a:tr>
              <a:tr h="530873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Substantial </a:t>
                      </a:r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Inconsistencies</a:t>
                      </a:r>
                    </a:p>
                    <a:p>
                      <a:r>
                        <a:rPr lang="en-US" sz="15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Within and between CRF’s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2706020"/>
                  </a:ext>
                </a:extLst>
              </a:tr>
              <a:tr h="530873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Unreported Adverse Events</a:t>
                      </a:r>
                    </a:p>
                    <a:p>
                      <a:r>
                        <a:rPr lang="en-US" sz="15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Compared to </a:t>
                      </a:r>
                      <a:r>
                        <a:rPr lang="en-US" sz="1500" b="1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Lab/</a:t>
                      </a:r>
                      <a:r>
                        <a:rPr lang="en-US" sz="1500" b="1" dirty="0" err="1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Hosp</a:t>
                      </a:r>
                      <a:r>
                        <a:rPr lang="en-US" sz="1500" b="1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/Exposure/etc. </a:t>
                      </a:r>
                      <a:r>
                        <a:rPr lang="en-US" sz="15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Records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43722084"/>
                  </a:ext>
                </a:extLst>
              </a:tr>
              <a:tr h="554470">
                <a:tc>
                  <a:txBody>
                    <a:bodyPr/>
                    <a:lstStyle/>
                    <a:p>
                      <a:r>
                        <a:rPr lang="en-US" sz="15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Substantial Differences Among Sites or Counties</a:t>
                      </a:r>
                      <a:endParaRPr lang="en-US" sz="15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5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AE Reporting, Protocol/Subject Compliance, Calibration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87.5%</a:t>
                      </a:r>
                      <a:endParaRPr lang="en-US" sz="15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6659602"/>
                  </a:ext>
                </a:extLst>
              </a:tr>
              <a:tr h="530873">
                <a:tc>
                  <a:txBody>
                    <a:bodyPr/>
                    <a:lstStyle/>
                    <a:p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Site Misconduct</a:t>
                      </a:r>
                    </a:p>
                    <a:p>
                      <a:r>
                        <a:rPr lang="en-US" sz="1500" b="1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Unusually low variability, Data </a:t>
                      </a:r>
                      <a:r>
                        <a:rPr lang="en-US" sz="1500" b="1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fabrication</a:t>
                      </a:r>
                      <a:endParaRPr lang="en-US" sz="1500" b="1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93139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52ADA9-B2D1-4F64-B125-36B780B7F5A2}"/>
              </a:ext>
            </a:extLst>
          </p:cNvPr>
          <p:cNvSpPr txBox="1"/>
          <p:nvPr/>
        </p:nvSpPr>
        <p:spPr>
          <a:xfrm>
            <a:off x="1902760" y="4207670"/>
            <a:ext cx="2084294" cy="126487"/>
          </a:xfrm>
          <a:prstGeom prst="rect">
            <a:avLst/>
          </a:prstGeom>
          <a:noFill/>
          <a:effectLst/>
        </p:spPr>
        <p:txBody>
          <a:bodyPr wrap="square" lIns="34290" rIns="34290" rtlCol="0">
            <a:noAutofit/>
          </a:bodyPr>
          <a:lstStyle/>
          <a:p>
            <a:pPr defTabSz="685800">
              <a:lnSpc>
                <a:spcPct val="85000"/>
              </a:lnSpc>
              <a:spcBef>
                <a:spcPts val="525"/>
              </a:spcBef>
              <a:defRPr/>
            </a:pPr>
            <a:endParaRPr lang="en-US" sz="15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5668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6023" y="951707"/>
            <a:ext cx="7289074" cy="350865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100" dirty="0"/>
              <a:t>Important Caveat:  Studies are </a:t>
            </a:r>
            <a:r>
              <a:rPr lang="en-US" sz="2100" u="sng" dirty="0"/>
              <a:t>not</a:t>
            </a:r>
            <a:r>
              <a:rPr lang="en-US" sz="2100" dirty="0"/>
              <a:t> random sample</a:t>
            </a:r>
          </a:p>
          <a:p>
            <a:pPr>
              <a:spcBef>
                <a:spcPts val="1200"/>
              </a:spcBef>
            </a:pPr>
            <a:r>
              <a:rPr lang="en-US" sz="2100" dirty="0"/>
              <a:t>Most EDC data are correct, but errors can have a significant impact on speed and success of study</a:t>
            </a:r>
            <a:endParaRPr lang="en-US" sz="750" dirty="0"/>
          </a:p>
          <a:p>
            <a:pPr>
              <a:spcBef>
                <a:spcPts val="1200"/>
              </a:spcBef>
            </a:pPr>
            <a:r>
              <a:rPr lang="en-US" sz="2100" dirty="0"/>
              <a:t>Substantial fraction of data quality issues cannot be identified by SDV (source data verification)</a:t>
            </a:r>
            <a:endParaRPr lang="en-US" sz="750" dirty="0"/>
          </a:p>
          <a:p>
            <a:pPr>
              <a:spcBef>
                <a:spcPts val="1200"/>
              </a:spcBef>
            </a:pPr>
            <a:r>
              <a:rPr lang="en-US" sz="2100" dirty="0"/>
              <a:t>Site performance is not equal, some are significantly worse</a:t>
            </a:r>
            <a:endParaRPr lang="en-US" sz="750" dirty="0"/>
          </a:p>
          <a:p>
            <a:pPr>
              <a:spcBef>
                <a:spcPts val="1200"/>
              </a:spcBef>
            </a:pPr>
            <a:r>
              <a:rPr lang="en-US" sz="2100" dirty="0"/>
              <a:t>Most sites make mistakes in specific areas (which may differ from site to site)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078377-E6A6-44B0-8B18-862FFFB7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42" y="309876"/>
            <a:ext cx="7297755" cy="954107"/>
          </a:xfrm>
        </p:spPr>
        <p:txBody>
          <a:bodyPr/>
          <a:lstStyle/>
          <a:p>
            <a:r>
              <a:rPr lang="en-US" sz="2800" dirty="0">
                <a:cs typeface="Calibri" panose="020F0502020204030204" pitchFamily="34" charset="0"/>
              </a:rPr>
              <a:t>Summary of Initial </a:t>
            </a:r>
            <a:r>
              <a:rPr lang="en-US" sz="2800" dirty="0" smtClean="0">
                <a:cs typeface="Calibri" panose="020F0502020204030204" pitchFamily="34" charset="0"/>
              </a:rPr>
              <a:t>Examination of </a:t>
            </a:r>
            <a:r>
              <a:rPr lang="en-US" sz="2800" dirty="0">
                <a:cs typeface="Calibri" panose="020F0502020204030204" pitchFamily="34" charset="0"/>
              </a:rPr>
              <a:t>Data Quality</a:t>
            </a:r>
          </a:p>
        </p:txBody>
      </p:sp>
    </p:spTree>
    <p:extLst>
      <p:ext uri="{BB962C8B-B14F-4D97-AF65-F5344CB8AC3E}">
        <p14:creationId xmlns:p14="http://schemas.microsoft.com/office/powerpoint/2010/main" val="17156293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A0F6C-884F-458C-BE0D-D2D5DCD4A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2900" y="951098"/>
            <a:ext cx="6090644" cy="437043"/>
          </a:xfrm>
        </p:spPr>
        <p:txBody>
          <a:bodyPr/>
          <a:lstStyle/>
          <a:p>
            <a:r>
              <a:rPr lang="en-US" sz="2800" b="0" dirty="0"/>
              <a:t>Example 3: Patient Similarity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3000" y="4748213"/>
            <a:ext cx="1600200" cy="273844"/>
          </a:xfrm>
          <a:prstGeom prst="rect">
            <a:avLst/>
          </a:prstGeom>
        </p:spPr>
        <p:txBody>
          <a:bodyPr/>
          <a:lstStyle/>
          <a:p>
            <a:pPr defTabSz="342892"/>
            <a:fld id="{C8F7070A-198F-CC4A-BE0C-52070E2510AC}" type="slidenum">
              <a:rPr lang="en-US"/>
              <a:pPr defTabSz="342892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778"/>
          <a:stretch/>
        </p:blipFill>
        <p:spPr>
          <a:xfrm>
            <a:off x="1788808" y="1732919"/>
            <a:ext cx="5640526" cy="875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738" y="2716785"/>
            <a:ext cx="4266265" cy="1298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 14"/>
          <p:cNvSpPr/>
          <p:nvPr/>
        </p:nvSpPr>
        <p:spPr>
          <a:xfrm>
            <a:off x="5162581" y="2235039"/>
            <a:ext cx="433988" cy="4034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601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5D702-71ED-47B9-8465-D90C63254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3252" y="915083"/>
            <a:ext cx="3394710" cy="424732"/>
          </a:xfrm>
        </p:spPr>
        <p:txBody>
          <a:bodyPr/>
          <a:lstStyle/>
          <a:p>
            <a:r>
              <a:rPr lang="en-US" sz="2700" dirty="0"/>
              <a:t>Patient Visits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52" y="1640693"/>
            <a:ext cx="4396099" cy="1824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0235" y="2238995"/>
            <a:ext cx="3841536" cy="509582"/>
          </a:xfrm>
          <a:prstGeom prst="rect">
            <a:avLst/>
          </a:prstGeom>
          <a:solidFill>
            <a:srgbClr val="FF0000">
              <a:alpha val="20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33252" y="1772492"/>
            <a:ext cx="229528" cy="16931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41736-570F-41B2-9695-4998961B8CC3}"/>
              </a:ext>
            </a:extLst>
          </p:cNvPr>
          <p:cNvSpPr txBox="1"/>
          <p:nvPr/>
        </p:nvSpPr>
        <p:spPr>
          <a:xfrm>
            <a:off x="6302916" y="2213708"/>
            <a:ext cx="158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Questionable Site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DCDBFD-E8ED-4A74-8C78-381AF123C48C}"/>
              </a:ext>
            </a:extLst>
          </p:cNvPr>
          <p:cNvSpPr/>
          <p:nvPr/>
        </p:nvSpPr>
        <p:spPr>
          <a:xfrm>
            <a:off x="2290235" y="1733576"/>
            <a:ext cx="3841536" cy="489003"/>
          </a:xfrm>
          <a:prstGeom prst="rect">
            <a:avLst/>
          </a:prstGeom>
          <a:solidFill>
            <a:srgbClr val="00B0F0">
              <a:alpha val="15000"/>
            </a:srgbClr>
          </a:solidFill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57175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00B6A-A1E3-4AA2-8F9E-DE59564C6BA3}"/>
              </a:ext>
            </a:extLst>
          </p:cNvPr>
          <p:cNvSpPr txBox="1"/>
          <p:nvPr/>
        </p:nvSpPr>
        <p:spPr>
          <a:xfrm>
            <a:off x="6302915" y="1874202"/>
            <a:ext cx="108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/>
            <a:r>
              <a:rPr lang="en-US" b="1" dirty="0">
                <a:solidFill>
                  <a:srgbClr val="00B0F0"/>
                </a:solidFill>
                <a:latin typeface="Calibri" panose="020F0502020204030204"/>
              </a:rPr>
              <a:t>Good Site</a:t>
            </a:r>
          </a:p>
        </p:txBody>
      </p:sp>
    </p:spTree>
    <p:extLst>
      <p:ext uri="{BB962C8B-B14F-4D97-AF65-F5344CB8AC3E}">
        <p14:creationId xmlns:p14="http://schemas.microsoft.com/office/powerpoint/2010/main" val="114688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07" y="1501510"/>
            <a:ext cx="3378994" cy="226456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152D41-15D9-44B0-B6AA-51ED8FE791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7537" y="665847"/>
            <a:ext cx="3394710" cy="424732"/>
          </a:xfrm>
        </p:spPr>
        <p:txBody>
          <a:bodyPr/>
          <a:lstStyle/>
          <a:p>
            <a:r>
              <a:rPr lang="en-US" sz="2700" dirty="0"/>
              <a:t>Labs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97" t="4643"/>
          <a:stretch/>
        </p:blipFill>
        <p:spPr>
          <a:xfrm>
            <a:off x="4617599" y="1501510"/>
            <a:ext cx="3333003" cy="229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96AC18-985F-4C77-A915-8AC47574F68E}"/>
              </a:ext>
            </a:extLst>
          </p:cNvPr>
          <p:cNvSpPr txBox="1"/>
          <p:nvPr/>
        </p:nvSpPr>
        <p:spPr>
          <a:xfrm>
            <a:off x="2211749" y="1149300"/>
            <a:ext cx="185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/>
            <a:r>
              <a:rPr lang="en-US" b="1" dirty="0">
                <a:solidFill>
                  <a:srgbClr val="FF0000"/>
                </a:solidFill>
                <a:latin typeface="Calibri" panose="020F0502020204030204"/>
              </a:rPr>
              <a:t>Questionable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C522F-2549-4A5B-BED2-B4660210E12B}"/>
              </a:ext>
            </a:extLst>
          </p:cNvPr>
          <p:cNvSpPr txBox="1"/>
          <p:nvPr/>
        </p:nvSpPr>
        <p:spPr>
          <a:xfrm>
            <a:off x="5804980" y="1148024"/>
            <a:ext cx="1088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7175"/>
            <a:r>
              <a:rPr lang="en-US" b="1" dirty="0">
                <a:solidFill>
                  <a:srgbClr val="00B0F0"/>
                </a:solidFill>
                <a:latin typeface="Calibri" panose="020F0502020204030204"/>
              </a:rPr>
              <a:t>Good Site</a:t>
            </a:r>
          </a:p>
        </p:txBody>
      </p:sp>
    </p:spTree>
    <p:extLst>
      <p:ext uri="{BB962C8B-B14F-4D97-AF65-F5344CB8AC3E}">
        <p14:creationId xmlns:p14="http://schemas.microsoft.com/office/powerpoint/2010/main" val="1189612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6A26-13A4-4212-BEC4-A55DD1F3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251" y="602336"/>
            <a:ext cx="5967847" cy="514350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cs typeface="Calibri" panose="020F0502020204030204" pitchFamily="34" charset="0"/>
              </a:rPr>
              <a:t>Investigation of the Questionable 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E5B92-E35E-468A-BA60-CB6F1E8D1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9000" y="1459530"/>
            <a:ext cx="4800600" cy="2502876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Sponsor found: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All 5 patients were completely fabricated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Site had been entering fake data for 2 years without detection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733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/>
          </p:nvPr>
        </p:nvGraphicFramePr>
        <p:xfrm>
          <a:off x="3447536" y="1143387"/>
          <a:ext cx="4287794" cy="2842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4275" y="304800"/>
            <a:ext cx="63970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spc="-113" dirty="0">
                <a:solidFill>
                  <a:srgbClr val="ABC607"/>
                </a:solidFill>
                <a:latin typeface="Arial"/>
                <a:cs typeface="Arial"/>
              </a:rPr>
              <a:t>Example 4: Avoidable Data Quality Issues </a:t>
            </a:r>
            <a:r>
              <a:rPr lang="en-US" sz="2250" spc="-113" dirty="0">
                <a:solidFill>
                  <a:srgbClr val="000000"/>
                </a:solidFill>
                <a:latin typeface="Arial"/>
                <a:cs typeface="Arial"/>
              </a:rPr>
              <a:t>in 10 Studies by a Top 25 Global Pharma Company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4277" y="4059580"/>
            <a:ext cx="62092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11A44"/>
                </a:solidFill>
                <a:latin typeface="Arial" panose="020B0604020202020204"/>
              </a:rPr>
              <a:t>Note: Issues due to misconduct were not all marked as issues with potential approval impact because they were not found on the primary or secondary efficacy variables </a:t>
            </a:r>
          </a:p>
        </p:txBody>
      </p:sp>
    </p:spTree>
    <p:extLst>
      <p:ext uri="{BB962C8B-B14F-4D97-AF65-F5344CB8AC3E}">
        <p14:creationId xmlns:p14="http://schemas.microsoft.com/office/powerpoint/2010/main" val="23344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"/>
          <a:stretch/>
        </p:blipFill>
        <p:spPr>
          <a:xfrm flipV="1">
            <a:off x="-8128" y="-4572"/>
            <a:ext cx="9152128" cy="488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240" y="1602255"/>
            <a:ext cx="6904274" cy="193899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609585">
              <a:defRPr/>
            </a:pP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Objective:  To make clinical trials </a:t>
            </a:r>
            <a:r>
              <a:rPr lang="en-US" sz="4000" b="1" spc="-200" dirty="0" smtClean="0">
                <a:solidFill>
                  <a:prstClr val="white"/>
                </a:solidFill>
              </a:rPr>
              <a:t>faster, better, &amp; cheaper!</a:t>
            </a: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  Why needed?</a:t>
            </a:r>
            <a:endParaRPr lang="en-US" sz="4000" b="1" spc="-200" dirty="0">
              <a:solidFill>
                <a:schemeClr val="tx2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45318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C4480C9-6389-47E8-9784-02512279BD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856"/>
          <a:stretch/>
        </p:blipFill>
        <p:spPr>
          <a:xfrm>
            <a:off x="1148381" y="642938"/>
            <a:ext cx="6853318" cy="37091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47B5E4-FC6A-4D69-A7DF-662B752ED8C7}"/>
              </a:ext>
            </a:extLst>
          </p:cNvPr>
          <p:cNvSpPr/>
          <p:nvPr/>
        </p:nvSpPr>
        <p:spPr>
          <a:xfrm>
            <a:off x="1486223" y="1057177"/>
            <a:ext cx="3315308" cy="2880713"/>
          </a:xfrm>
          <a:prstGeom prst="rect">
            <a:avLst/>
          </a:prstGeom>
          <a:solidFill>
            <a:srgbClr val="021C4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A766E5-8620-4310-A568-99C78E432BE4}"/>
              </a:ext>
            </a:extLst>
          </p:cNvPr>
          <p:cNvSpPr txBox="1"/>
          <p:nvPr/>
        </p:nvSpPr>
        <p:spPr>
          <a:xfrm>
            <a:off x="1486221" y="1200024"/>
            <a:ext cx="203792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7200" b="1" spc="-225" dirty="0">
                <a:solidFill>
                  <a:srgbClr val="B7D108"/>
                </a:solidFill>
                <a:latin typeface="Arial"/>
                <a:cs typeface="Arial"/>
              </a:rPr>
              <a:t>26%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0FF115-4F06-4492-BA68-41E731050774}"/>
              </a:ext>
            </a:extLst>
          </p:cNvPr>
          <p:cNvSpPr txBox="1"/>
          <p:nvPr/>
        </p:nvSpPr>
        <p:spPr>
          <a:xfrm>
            <a:off x="1486220" y="1998827"/>
            <a:ext cx="5003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pc="-113" dirty="0">
                <a:solidFill>
                  <a:srgbClr val="FFFFFF"/>
                </a:solidFill>
                <a:latin typeface="Arial"/>
                <a:cs typeface="Arial"/>
              </a:rPr>
              <a:t>of avoidable data quality issues – 118 of 453 issues – found across 10 studies had </a:t>
            </a:r>
            <a:r>
              <a:rPr lang="en-US" sz="2700" b="1" spc="-113" dirty="0">
                <a:solidFill>
                  <a:srgbClr val="ABC508"/>
                </a:solidFill>
                <a:latin typeface="Arial"/>
                <a:cs typeface="Arial"/>
              </a:rPr>
              <a:t>potential to delay drug approval</a:t>
            </a:r>
            <a:endParaRPr lang="en-US" sz="2700" b="1" spc="-113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3755" y="-580479"/>
            <a:ext cx="2347246" cy="438582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/>
                <a:cs typeface="Arial"/>
              </a:rPr>
              <a:t>Image:</a:t>
            </a:r>
          </a:p>
          <a:p>
            <a:r>
              <a:rPr lang="en-US" sz="750" dirty="0">
                <a:solidFill>
                  <a:srgbClr val="000000"/>
                </a:solidFill>
                <a:latin typeface="Arial"/>
                <a:cs typeface="Arial"/>
              </a:rPr>
              <a:t>• Sent to Back</a:t>
            </a:r>
          </a:p>
          <a:p>
            <a:r>
              <a:rPr lang="en-US" sz="750" dirty="0">
                <a:solidFill>
                  <a:srgbClr val="000000"/>
                </a:solidFill>
                <a:latin typeface="Arial"/>
                <a:cs typeface="Arial"/>
              </a:rPr>
              <a:t>• Adjust image transparency to make text readable</a:t>
            </a:r>
          </a:p>
        </p:txBody>
      </p:sp>
    </p:spTree>
    <p:extLst>
      <p:ext uri="{BB962C8B-B14F-4D97-AF65-F5344CB8AC3E}">
        <p14:creationId xmlns:p14="http://schemas.microsoft.com/office/powerpoint/2010/main" val="225248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"/>
          <a:stretch/>
        </p:blipFill>
        <p:spPr>
          <a:xfrm flipV="1">
            <a:off x="-8128" y="8491"/>
            <a:ext cx="9152128" cy="488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240" y="1990053"/>
            <a:ext cx="5621509" cy="11633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609585">
              <a:lnSpc>
                <a:spcPct val="87000"/>
              </a:lnSpc>
              <a:defRPr/>
            </a:pP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Incorporating </a:t>
            </a:r>
            <a:r>
              <a:rPr lang="en-US" sz="4000" b="1" spc="-200" dirty="0" smtClean="0">
                <a:solidFill>
                  <a:prstClr val="white"/>
                </a:solidFill>
              </a:rPr>
              <a:t>genomic data </a:t>
            </a: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into clinical trials</a:t>
            </a:r>
            <a:endParaRPr lang="en-US" sz="4000" b="1" spc="-200" dirty="0">
              <a:solidFill>
                <a:schemeClr val="tx2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25610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651596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600" b="1" spc="-150" dirty="0" smtClean="0"/>
              <a:t>Genomics in Clinical Trials</a:t>
            </a:r>
            <a:endParaRPr lang="en-US" sz="3600" b="1" spc="-150" dirty="0">
              <a:solidFill>
                <a:srgbClr val="000000"/>
              </a:solidFill>
              <a:cs typeface="Arial"/>
              <a:sym typeface="Arial"/>
            </a:endParaRPr>
          </a:p>
          <a:p>
            <a:pPr defTabSz="457189">
              <a:lnSpc>
                <a:spcPct val="87000"/>
              </a:lnSpc>
              <a:defRPr/>
            </a:pP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Drivers are Cost and the Potential of Biomarkers</a:t>
            </a:r>
            <a:endParaRPr lang="en-US" sz="20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  <a:sym typeface="Arial"/>
            </a:endParaRPr>
          </a:p>
        </p:txBody>
      </p:sp>
      <p:sp>
        <p:nvSpPr>
          <p:cNvPr id="2389" name="Shape 2389"/>
          <p:cNvSpPr txBox="1">
            <a:spLocks noGrp="1"/>
          </p:cNvSpPr>
          <p:nvPr>
            <p:ph type="sldNum" idx="4294967295"/>
          </p:nvPr>
        </p:nvSpPr>
        <p:spPr>
          <a:xfrm>
            <a:off x="8810625" y="4876800"/>
            <a:ext cx="3333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Shape 2392"/>
          <p:cNvSpPr txBox="1"/>
          <p:nvPr/>
        </p:nvSpPr>
        <p:spPr>
          <a:xfrm>
            <a:off x="8780006" y="4876753"/>
            <a:ext cx="333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7564D7-FA01-B144-8860-752E75F6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9" y="1496327"/>
            <a:ext cx="3505688" cy="2415109"/>
          </a:xfrm>
          <a:prstGeom prst="rect">
            <a:avLst/>
          </a:prstGeom>
        </p:spPr>
      </p:pic>
      <p:sp>
        <p:nvSpPr>
          <p:cNvPr id="22" name="Footer Placeholder 4"/>
          <p:cNvSpPr txBox="1">
            <a:spLocks/>
          </p:cNvSpPr>
          <p:nvPr/>
        </p:nvSpPr>
        <p:spPr>
          <a:xfrm>
            <a:off x="579137" y="4239867"/>
            <a:ext cx="8316861" cy="547362"/>
          </a:xfrm>
          <a:prstGeom prst="rect">
            <a:avLst/>
          </a:prstGeom>
        </p:spPr>
        <p:txBody>
          <a:bodyPr vert="horz" lIns="0" tIns="0" rIns="0" bIns="45720"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99" b="0" i="1" u="none" strike="noStrike" cap="none">
                <a:solidFill>
                  <a:schemeClr val="tx1">
                    <a:tint val="75000"/>
                  </a:schemeClr>
                </a:solidFill>
                <a:latin typeface="Georgia" charset="0"/>
                <a:ea typeface="Georgia" charset="0"/>
                <a:cs typeface="Georgia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i="0" dirty="0" err="1" smtClean="0"/>
              <a:t>Wetterstrand</a:t>
            </a:r>
            <a:r>
              <a:rPr lang="en-US" sz="800" i="0" dirty="0" smtClean="0"/>
              <a:t> KA. DNA Sequencing Costs: Data from the NHGRI Genome Sequencing Program (GSP). Available at: </a:t>
            </a:r>
            <a:r>
              <a:rPr lang="en-US" sz="800" i="0" dirty="0" smtClean="0">
                <a:hlinkClick r:id="rId4"/>
              </a:rPr>
              <a:t>www.genome.gov/sequencingcostsdata</a:t>
            </a:r>
            <a:r>
              <a:rPr lang="en-US" sz="800" i="0" dirty="0" smtClean="0"/>
              <a:t>. Accessed April 8, 2018</a:t>
            </a:r>
          </a:p>
          <a:p>
            <a:r>
              <a:rPr lang="en-US" sz="800" dirty="0" smtClean="0"/>
              <a:t>Clinical </a:t>
            </a:r>
            <a:r>
              <a:rPr lang="en-US" sz="800" dirty="0"/>
              <a:t>Development Success Rates 2006-2015, BIO, </a:t>
            </a:r>
            <a:r>
              <a:rPr lang="en-US" sz="800" dirty="0" err="1"/>
              <a:t>Biomedtracker</a:t>
            </a:r>
            <a:r>
              <a:rPr lang="en-US" sz="800" dirty="0"/>
              <a:t>, </a:t>
            </a:r>
            <a:r>
              <a:rPr lang="en-US" sz="800" dirty="0" err="1"/>
              <a:t>Amplion</a:t>
            </a:r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36A177-0B57-574E-A43E-791313A06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673" y="1496327"/>
            <a:ext cx="4425102" cy="236765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97523" y="2514599"/>
            <a:ext cx="811477" cy="117095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651596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600" b="1" spc="-150" dirty="0" smtClean="0"/>
              <a:t>Challenge for Academia and Industry</a:t>
            </a:r>
            <a:endParaRPr lang="en-US" sz="3600" b="1" spc="-150" dirty="0">
              <a:solidFill>
                <a:srgbClr val="000000"/>
              </a:solidFill>
              <a:cs typeface="Arial"/>
              <a:sym typeface="Arial"/>
            </a:endParaRPr>
          </a:p>
          <a:p>
            <a:pPr defTabSz="457189">
              <a:lnSpc>
                <a:spcPct val="87000"/>
              </a:lnSpc>
              <a:defRPr/>
            </a:pP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Pipelines </a:t>
            </a:r>
            <a:r>
              <a:rPr lang="en-US" sz="2000" i="1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and Processes Are </a:t>
            </a: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Not Optimized for Genomic Data </a:t>
            </a:r>
            <a:endParaRPr lang="en-US" sz="20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  <a:sym typeface="Arial"/>
            </a:endParaRPr>
          </a:p>
        </p:txBody>
      </p:sp>
      <p:sp>
        <p:nvSpPr>
          <p:cNvPr id="2389" name="Shape 2389"/>
          <p:cNvSpPr txBox="1">
            <a:spLocks noGrp="1"/>
          </p:cNvSpPr>
          <p:nvPr>
            <p:ph type="sldNum" idx="4294967295"/>
          </p:nvPr>
        </p:nvSpPr>
        <p:spPr>
          <a:xfrm>
            <a:off x="8810625" y="4876800"/>
            <a:ext cx="3333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Shape 2392"/>
          <p:cNvSpPr txBox="1"/>
          <p:nvPr/>
        </p:nvSpPr>
        <p:spPr>
          <a:xfrm>
            <a:off x="8780006" y="4876753"/>
            <a:ext cx="333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Shape 2394"/>
          <p:cNvSpPr txBox="1"/>
          <p:nvPr/>
        </p:nvSpPr>
        <p:spPr>
          <a:xfrm>
            <a:off x="513575" y="2939556"/>
            <a:ext cx="1811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from many sources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Shape 2395"/>
          <p:cNvSpPr txBox="1"/>
          <p:nvPr/>
        </p:nvSpPr>
        <p:spPr>
          <a:xfrm>
            <a:off x="2439831" y="2939556"/>
            <a:ext cx="2005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Centralize, </a:t>
            </a:r>
            <a:b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Curate, QC &amp;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Standardization</a:t>
            </a:r>
            <a:endParaRPr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Shape 2396"/>
          <p:cNvSpPr txBox="1"/>
          <p:nvPr/>
        </p:nvSpPr>
        <p:spPr>
          <a:xfrm>
            <a:off x="4424727" y="2939556"/>
            <a:ext cx="1811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sym typeface="Arial"/>
              </a:rPr>
              <a:t>Subsets for specific workflows </a:t>
            </a:r>
            <a:endParaRPr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Shape 2397"/>
          <p:cNvSpPr txBox="1"/>
          <p:nvPr/>
        </p:nvSpPr>
        <p:spPr>
          <a:xfrm>
            <a:off x="6367822" y="2939556"/>
            <a:ext cx="219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i="0" u="none" strike="noStrike" cap="none" dirty="0">
                <a:solidFill>
                  <a:srgbClr val="000000"/>
                </a:solidFill>
                <a:sym typeface="Arial"/>
              </a:rPr>
              <a:t>Timely Analysis and Distribution of Results</a:t>
            </a:r>
            <a:endParaRPr b="0" i="0" u="none" strike="noStrike" cap="none" dirty="0">
              <a:solidFill>
                <a:srgbClr val="011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8" name="Shape 2398"/>
          <p:cNvCxnSpPr>
            <a:stCxn id="2400" idx="2"/>
            <a:endCxn id="2399" idx="6"/>
          </p:cNvCxnSpPr>
          <p:nvPr/>
        </p:nvCxnSpPr>
        <p:spPr>
          <a:xfrm flipH="1">
            <a:off x="1057463" y="2612035"/>
            <a:ext cx="1411825" cy="0"/>
          </a:xfrm>
          <a:prstGeom prst="straightConnector1">
            <a:avLst/>
          </a:prstGeom>
          <a:noFill/>
          <a:ln w="9525" cap="flat" cmpd="sng">
            <a:solidFill>
              <a:srgbClr val="011A44">
                <a:alpha val="2901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9" name="Shape 2399"/>
          <p:cNvSpPr/>
          <p:nvPr/>
        </p:nvSpPr>
        <p:spPr>
          <a:xfrm>
            <a:off x="513563" y="2340085"/>
            <a:ext cx="543900" cy="543900"/>
          </a:xfrm>
          <a:prstGeom prst="ellipse">
            <a:avLst/>
          </a:prstGeom>
          <a:solidFill>
            <a:srgbClr val="17B4AD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A44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7B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Shape 2400"/>
          <p:cNvSpPr/>
          <p:nvPr/>
        </p:nvSpPr>
        <p:spPr>
          <a:xfrm>
            <a:off x="2469288" y="2340085"/>
            <a:ext cx="543900" cy="543900"/>
          </a:xfrm>
          <a:prstGeom prst="ellipse">
            <a:avLst/>
          </a:prstGeom>
          <a:solidFill>
            <a:srgbClr val="17B4AD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B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Shape 2401"/>
          <p:cNvSpPr/>
          <p:nvPr/>
        </p:nvSpPr>
        <p:spPr>
          <a:xfrm>
            <a:off x="6380737" y="2340085"/>
            <a:ext cx="543900" cy="543900"/>
          </a:xfrm>
          <a:prstGeom prst="ellipse">
            <a:avLst/>
          </a:prstGeom>
          <a:solidFill>
            <a:srgbClr val="17B4AD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B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2" name="Shape 2402"/>
          <p:cNvCxnSpPr>
            <a:stCxn id="2404" idx="2"/>
            <a:endCxn id="2400" idx="6"/>
          </p:cNvCxnSpPr>
          <p:nvPr/>
        </p:nvCxnSpPr>
        <p:spPr>
          <a:xfrm flipH="1">
            <a:off x="3013188" y="2612035"/>
            <a:ext cx="1411825" cy="0"/>
          </a:xfrm>
          <a:prstGeom prst="straightConnector1">
            <a:avLst/>
          </a:prstGeom>
          <a:noFill/>
          <a:ln w="9525" cap="flat" cmpd="sng">
            <a:solidFill>
              <a:srgbClr val="011A44">
                <a:alpha val="2901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3" name="Shape 2403"/>
          <p:cNvCxnSpPr>
            <a:stCxn id="2401" idx="2"/>
            <a:endCxn id="2404" idx="6"/>
          </p:cNvCxnSpPr>
          <p:nvPr/>
        </p:nvCxnSpPr>
        <p:spPr>
          <a:xfrm flipH="1">
            <a:off x="4968913" y="2612035"/>
            <a:ext cx="1411824" cy="0"/>
          </a:xfrm>
          <a:prstGeom prst="straightConnector1">
            <a:avLst/>
          </a:prstGeom>
          <a:noFill/>
          <a:ln w="9525" cap="flat" cmpd="sng">
            <a:solidFill>
              <a:srgbClr val="011A44">
                <a:alpha val="2901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4" name="Shape 2404"/>
          <p:cNvSpPr/>
          <p:nvPr/>
        </p:nvSpPr>
        <p:spPr>
          <a:xfrm>
            <a:off x="4425013" y="2340085"/>
            <a:ext cx="543900" cy="543900"/>
          </a:xfrm>
          <a:prstGeom prst="ellipse">
            <a:avLst/>
          </a:prstGeom>
          <a:solidFill>
            <a:srgbClr val="17B4AD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7B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Shape 2407"/>
          <p:cNvSpPr txBox="1"/>
          <p:nvPr/>
        </p:nvSpPr>
        <p:spPr>
          <a:xfrm>
            <a:off x="513563" y="1655803"/>
            <a:ext cx="6411074" cy="3518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Speed, Efficiency, Audit Trail, Communication</a:t>
            </a:r>
            <a:endParaRPr sz="1600" b="1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4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651596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600" b="1" spc="-150" dirty="0" smtClean="0"/>
              <a:t>Ingesting and Centralizing Data</a:t>
            </a:r>
            <a:endParaRPr lang="en-US" sz="3600" b="1" spc="-150" dirty="0">
              <a:solidFill>
                <a:srgbClr val="000000"/>
              </a:solidFill>
              <a:cs typeface="Arial"/>
              <a:sym typeface="Arial"/>
            </a:endParaRPr>
          </a:p>
          <a:p>
            <a:pPr defTabSz="457189">
              <a:lnSpc>
                <a:spcPct val="87000"/>
              </a:lnSpc>
              <a:defRPr/>
            </a:pP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  <a:sym typeface="Arial"/>
              </a:rPr>
              <a:t>Data Pipes, Management, and Usage</a:t>
            </a:r>
            <a:endParaRPr lang="en-US" sz="20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  <a:sym typeface="Arial"/>
            </a:endParaRPr>
          </a:p>
        </p:txBody>
      </p:sp>
      <p:sp>
        <p:nvSpPr>
          <p:cNvPr id="29" name="Shape 1431"/>
          <p:cNvSpPr txBox="1"/>
          <p:nvPr/>
        </p:nvSpPr>
        <p:spPr>
          <a:xfrm>
            <a:off x="2150434" y="1177716"/>
            <a:ext cx="2339261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 smtClean="0">
                <a:solidFill>
                  <a:srgbClr val="002855"/>
                </a:solidFill>
              </a:rPr>
              <a:t>MEDIDATA </a:t>
            </a:r>
            <a:r>
              <a:rPr lang="en" sz="1200" b="1" dirty="0" smtClean="0">
                <a:solidFill>
                  <a:srgbClr val="002855"/>
                </a:solidFill>
              </a:rPr>
              <a:t>RAVE OMICS</a:t>
            </a:r>
            <a:endParaRPr sz="1200" b="1" dirty="0">
              <a:solidFill>
                <a:srgbClr val="002855"/>
              </a:solidFill>
            </a:endParaRPr>
          </a:p>
        </p:txBody>
      </p:sp>
      <p:sp>
        <p:nvSpPr>
          <p:cNvPr id="33" name="Shape 1435"/>
          <p:cNvSpPr/>
          <p:nvPr/>
        </p:nvSpPr>
        <p:spPr>
          <a:xfrm>
            <a:off x="2606475" y="1533706"/>
            <a:ext cx="4501620" cy="291287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1437"/>
          <p:cNvSpPr/>
          <p:nvPr/>
        </p:nvSpPr>
        <p:spPr>
          <a:xfrm>
            <a:off x="2734657" y="1730759"/>
            <a:ext cx="3001881" cy="2510230"/>
          </a:xfrm>
          <a:prstGeom prst="rect">
            <a:avLst/>
          </a:prstGeom>
          <a:solidFill>
            <a:srgbClr val="F3F3F3"/>
          </a:solidFill>
          <a:ln w="38100" cap="flat" cmpd="sng">
            <a:solidFill>
              <a:srgbClr val="D3E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Shape 1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359" y="3527963"/>
            <a:ext cx="602226" cy="31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1439"/>
          <p:cNvSpPr txBox="1"/>
          <p:nvPr/>
        </p:nvSpPr>
        <p:spPr>
          <a:xfrm>
            <a:off x="2682726" y="3823005"/>
            <a:ext cx="1398279" cy="31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2855"/>
                </a:solidFill>
              </a:rPr>
              <a:t>‘</a:t>
            </a:r>
            <a:r>
              <a:rPr lang="en" sz="1100" b="1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omic Data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1440"/>
          <p:cNvSpPr txBox="1"/>
          <p:nvPr/>
        </p:nvSpPr>
        <p:spPr>
          <a:xfrm>
            <a:off x="1414587" y="3567250"/>
            <a:ext cx="843453" cy="255755"/>
          </a:xfrm>
          <a:prstGeom prst="rect">
            <a:avLst/>
          </a:prstGeom>
          <a:noFill/>
          <a:ln w="9525" cap="flat" cmpd="sng">
            <a:solidFill>
              <a:srgbClr val="0028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Seq </a:t>
            </a: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La</a:t>
            </a:r>
            <a:r>
              <a:rPr lang="en" sz="1000">
                <a:solidFill>
                  <a:srgbClr val="002855"/>
                </a:solidFill>
              </a:rPr>
              <a:t>b</a:t>
            </a: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- 1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1441"/>
          <p:cNvSpPr txBox="1"/>
          <p:nvPr/>
        </p:nvSpPr>
        <p:spPr>
          <a:xfrm>
            <a:off x="1570715" y="1797348"/>
            <a:ext cx="503295" cy="255755"/>
          </a:xfrm>
          <a:prstGeom prst="rect">
            <a:avLst/>
          </a:prstGeom>
          <a:noFill/>
          <a:ln w="9525" cap="flat" cmpd="sng">
            <a:solidFill>
              <a:srgbClr val="0028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Site 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Shape 1442"/>
          <p:cNvGrpSpPr/>
          <p:nvPr/>
        </p:nvGrpSpPr>
        <p:grpSpPr>
          <a:xfrm>
            <a:off x="3875724" y="2117737"/>
            <a:ext cx="707164" cy="326783"/>
            <a:chOff x="741295" y="1813634"/>
            <a:chExt cx="983130" cy="469065"/>
          </a:xfrm>
        </p:grpSpPr>
        <p:pic>
          <p:nvPicPr>
            <p:cNvPr id="69" name="Shape 1443"/>
            <p:cNvPicPr preferRelativeResize="0"/>
            <p:nvPr/>
          </p:nvPicPr>
          <p:blipFill rotWithShape="1">
            <a:blip r:embed="rId4">
              <a:alphaModFix/>
            </a:blip>
            <a:srcRect l="10217" t="12927" r="11663" b="12306"/>
            <a:stretch/>
          </p:blipFill>
          <p:spPr>
            <a:xfrm>
              <a:off x="1051566" y="1813634"/>
              <a:ext cx="355421" cy="4015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" name="Shape 1444"/>
            <p:cNvGrpSpPr/>
            <p:nvPr/>
          </p:nvGrpSpPr>
          <p:grpSpPr>
            <a:xfrm>
              <a:off x="741295" y="1881116"/>
              <a:ext cx="983130" cy="401583"/>
              <a:chOff x="741295" y="1881116"/>
              <a:chExt cx="983130" cy="401583"/>
            </a:xfrm>
          </p:grpSpPr>
          <p:pic>
            <p:nvPicPr>
              <p:cNvPr id="71" name="Shape 1445"/>
              <p:cNvPicPr preferRelativeResize="0"/>
              <p:nvPr/>
            </p:nvPicPr>
            <p:blipFill rotWithShape="1">
              <a:blip r:embed="rId4">
                <a:alphaModFix/>
              </a:blip>
              <a:srcRect l="10217" t="12927" r="11663" b="12306"/>
              <a:stretch/>
            </p:blipFill>
            <p:spPr>
              <a:xfrm>
                <a:off x="1369004" y="1881116"/>
                <a:ext cx="355421" cy="4015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Shape 1446"/>
              <p:cNvPicPr preferRelativeResize="0"/>
              <p:nvPr/>
            </p:nvPicPr>
            <p:blipFill rotWithShape="1">
              <a:blip r:embed="rId4">
                <a:alphaModFix/>
              </a:blip>
              <a:srcRect l="10217" t="12927" r="11663" b="12306"/>
              <a:stretch/>
            </p:blipFill>
            <p:spPr>
              <a:xfrm>
                <a:off x="741295" y="1881116"/>
                <a:ext cx="355421" cy="40158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1" name="Shape 14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5551" y="3270773"/>
            <a:ext cx="425867" cy="41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448"/>
          <p:cNvPicPr preferRelativeResize="0"/>
          <p:nvPr/>
        </p:nvPicPr>
        <p:blipFill rotWithShape="1">
          <a:blip r:embed="rId5">
            <a:alphaModFix/>
          </a:blip>
          <a:srcRect l="15504"/>
          <a:stretch/>
        </p:blipFill>
        <p:spPr>
          <a:xfrm>
            <a:off x="5022874" y="3432640"/>
            <a:ext cx="359733" cy="41246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1449"/>
          <p:cNvSpPr txBox="1"/>
          <p:nvPr/>
        </p:nvSpPr>
        <p:spPr>
          <a:xfrm>
            <a:off x="4545752" y="3817042"/>
            <a:ext cx="1086957" cy="2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2855"/>
                </a:solidFill>
              </a:rPr>
              <a:t>Auxiliary data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1450"/>
          <p:cNvSpPr txBox="1"/>
          <p:nvPr/>
        </p:nvSpPr>
        <p:spPr>
          <a:xfrm>
            <a:off x="3546213" y="2435849"/>
            <a:ext cx="1429727" cy="2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 dirty="0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CRF </a:t>
            </a:r>
            <a:r>
              <a:rPr lang="en-US" sz="1100" b="1" i="0" u="none" strike="noStrike" cap="none" dirty="0" smtClean="0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1100" b="1" i="0" u="none" strike="noStrike" cap="none" dirty="0" err="1" smtClean="0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ADaM</a:t>
            </a:r>
            <a:r>
              <a:rPr lang="en-US" sz="1100" b="1" i="0" u="none" strike="noStrike" cap="none" dirty="0" smtClean="0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1" i="0" u="none" strike="noStrike" cap="none" dirty="0" smtClean="0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1451"/>
          <p:cNvSpPr txBox="1"/>
          <p:nvPr/>
        </p:nvSpPr>
        <p:spPr>
          <a:xfrm>
            <a:off x="1570715" y="2169689"/>
            <a:ext cx="503295" cy="255755"/>
          </a:xfrm>
          <a:prstGeom prst="rect">
            <a:avLst/>
          </a:prstGeom>
          <a:noFill/>
          <a:ln w="9525" cap="flat" cmpd="sng">
            <a:solidFill>
              <a:srgbClr val="0028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Site 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1452"/>
          <p:cNvSpPr txBox="1"/>
          <p:nvPr/>
        </p:nvSpPr>
        <p:spPr>
          <a:xfrm>
            <a:off x="1576923" y="2581806"/>
            <a:ext cx="503295" cy="255755"/>
          </a:xfrm>
          <a:prstGeom prst="rect">
            <a:avLst/>
          </a:prstGeom>
          <a:noFill/>
          <a:ln w="9525" cap="flat" cmpd="sng">
            <a:solidFill>
              <a:srgbClr val="0028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Site 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1453"/>
          <p:cNvSpPr txBox="1"/>
          <p:nvPr/>
        </p:nvSpPr>
        <p:spPr>
          <a:xfrm>
            <a:off x="1712835" y="2335937"/>
            <a:ext cx="243771" cy="21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1454"/>
          <p:cNvSpPr/>
          <p:nvPr/>
        </p:nvSpPr>
        <p:spPr>
          <a:xfrm>
            <a:off x="5765419" y="1605381"/>
            <a:ext cx="1231137" cy="2767796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C6BE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1455"/>
          <p:cNvSpPr txBox="1"/>
          <p:nvPr/>
        </p:nvSpPr>
        <p:spPr>
          <a:xfrm>
            <a:off x="5841892" y="2060086"/>
            <a:ext cx="1062927" cy="443240"/>
          </a:xfrm>
          <a:prstGeom prst="rect">
            <a:avLst/>
          </a:prstGeom>
          <a:solidFill>
            <a:srgbClr val="D3E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QC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1456"/>
          <p:cNvSpPr txBox="1"/>
          <p:nvPr/>
        </p:nvSpPr>
        <p:spPr>
          <a:xfrm>
            <a:off x="5841892" y="2592166"/>
            <a:ext cx="1062927" cy="460308"/>
          </a:xfrm>
          <a:prstGeom prst="rect">
            <a:avLst/>
          </a:prstGeom>
          <a:solidFill>
            <a:srgbClr val="D3E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Summary Statistics</a:t>
            </a:r>
            <a:endParaRPr sz="1000">
              <a:solidFill>
                <a:srgbClr val="002855"/>
              </a:solidFill>
            </a:endParaRPr>
          </a:p>
        </p:txBody>
      </p:sp>
      <p:cxnSp>
        <p:nvCxnSpPr>
          <p:cNvPr id="51" name="Shape 1457"/>
          <p:cNvCxnSpPr/>
          <p:nvPr/>
        </p:nvCxnSpPr>
        <p:spPr>
          <a:xfrm>
            <a:off x="1828570" y="2837562"/>
            <a:ext cx="7743" cy="729511"/>
          </a:xfrm>
          <a:prstGeom prst="straightConnector1">
            <a:avLst/>
          </a:prstGeom>
          <a:noFill/>
          <a:ln w="19050" cap="flat" cmpd="sng">
            <a:solidFill>
              <a:srgbClr val="002855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2" name="Shape 1458"/>
          <p:cNvSpPr txBox="1"/>
          <p:nvPr/>
        </p:nvSpPr>
        <p:spPr>
          <a:xfrm>
            <a:off x="1828403" y="3072900"/>
            <a:ext cx="940374" cy="2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1459"/>
          <p:cNvSpPr txBox="1"/>
          <p:nvPr/>
        </p:nvSpPr>
        <p:spPr>
          <a:xfrm>
            <a:off x="1400636" y="3986979"/>
            <a:ext cx="843453" cy="255755"/>
          </a:xfrm>
          <a:prstGeom prst="rect">
            <a:avLst/>
          </a:prstGeom>
          <a:noFill/>
          <a:ln w="9525" cap="flat" cmpd="sng">
            <a:solidFill>
              <a:srgbClr val="0028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Seq </a:t>
            </a:r>
            <a:r>
              <a:rPr lang="en" sz="1000" b="0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Lab- 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Shape 1460"/>
          <p:cNvCxnSpPr/>
          <p:nvPr/>
        </p:nvCxnSpPr>
        <p:spPr>
          <a:xfrm rot="10800000" flipH="1">
            <a:off x="3698585" y="3682283"/>
            <a:ext cx="1123002" cy="4396"/>
          </a:xfrm>
          <a:prstGeom prst="straightConnector1">
            <a:avLst/>
          </a:prstGeom>
          <a:noFill/>
          <a:ln w="19050" cap="flat" cmpd="sng">
            <a:solidFill>
              <a:srgbClr val="002855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5" name="Shape 1461"/>
          <p:cNvCxnSpPr/>
          <p:nvPr/>
        </p:nvCxnSpPr>
        <p:spPr>
          <a:xfrm rot="10800000">
            <a:off x="4229302" y="2661348"/>
            <a:ext cx="542811" cy="597366"/>
          </a:xfrm>
          <a:prstGeom prst="straightConnector1">
            <a:avLst/>
          </a:prstGeom>
          <a:noFill/>
          <a:ln w="19050" cap="flat" cmpd="sng">
            <a:solidFill>
              <a:srgbClr val="002855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6" name="Shape 1462"/>
          <p:cNvSpPr txBox="1"/>
          <p:nvPr/>
        </p:nvSpPr>
        <p:spPr>
          <a:xfrm>
            <a:off x="3692119" y="3129425"/>
            <a:ext cx="1086957" cy="2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1463"/>
          <p:cNvSpPr txBox="1"/>
          <p:nvPr/>
        </p:nvSpPr>
        <p:spPr>
          <a:xfrm>
            <a:off x="1712835" y="3748152"/>
            <a:ext cx="243771" cy="21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2855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Shape 1464"/>
          <p:cNvCxnSpPr/>
          <p:nvPr/>
        </p:nvCxnSpPr>
        <p:spPr>
          <a:xfrm flipH="1">
            <a:off x="3630688" y="2727033"/>
            <a:ext cx="530796" cy="815624"/>
          </a:xfrm>
          <a:prstGeom prst="straightConnector1">
            <a:avLst/>
          </a:prstGeom>
          <a:noFill/>
          <a:ln w="19050" cap="flat" cmpd="sng">
            <a:solidFill>
              <a:srgbClr val="002855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9" name="Shape 1465"/>
          <p:cNvSpPr/>
          <p:nvPr/>
        </p:nvSpPr>
        <p:spPr>
          <a:xfrm>
            <a:off x="2304298" y="1832745"/>
            <a:ext cx="1341141" cy="1154132"/>
          </a:xfrm>
          <a:prstGeom prst="rightArrowCallout">
            <a:avLst>
              <a:gd name="adj1" fmla="val 36321"/>
              <a:gd name="adj2" fmla="val 25000"/>
              <a:gd name="adj3" fmla="val 25000"/>
              <a:gd name="adj4" fmla="val 65190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Shape 14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7010" y="2265939"/>
            <a:ext cx="1035383" cy="25544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1467"/>
          <p:cNvSpPr txBox="1"/>
          <p:nvPr/>
        </p:nvSpPr>
        <p:spPr>
          <a:xfrm>
            <a:off x="4793785" y="1687034"/>
            <a:ext cx="1037606" cy="31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mtClean="0">
                <a:solidFill>
                  <a:srgbClr val="002855"/>
                </a:solidFill>
              </a:rPr>
              <a:t>MEDIDATA </a:t>
            </a:r>
            <a:r>
              <a:rPr lang="en" sz="1200" b="1" dirty="0" smtClean="0">
                <a:solidFill>
                  <a:srgbClr val="002855"/>
                </a:solidFill>
              </a:rPr>
              <a:t>MEDS</a:t>
            </a:r>
            <a:endParaRPr sz="1200" b="1" dirty="0">
              <a:solidFill>
                <a:srgbClr val="002855"/>
              </a:solidFill>
            </a:endParaRPr>
          </a:p>
        </p:txBody>
      </p:sp>
      <p:sp>
        <p:nvSpPr>
          <p:cNvPr id="62" name="Shape 1468"/>
          <p:cNvSpPr/>
          <p:nvPr/>
        </p:nvSpPr>
        <p:spPr>
          <a:xfrm>
            <a:off x="2358209" y="3585309"/>
            <a:ext cx="602352" cy="255755"/>
          </a:xfrm>
          <a:prstGeom prst="rightArrow">
            <a:avLst>
              <a:gd name="adj1" fmla="val 68679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1469"/>
          <p:cNvSpPr/>
          <p:nvPr/>
        </p:nvSpPr>
        <p:spPr>
          <a:xfrm>
            <a:off x="2358209" y="3979415"/>
            <a:ext cx="602352" cy="255755"/>
          </a:xfrm>
          <a:prstGeom prst="rightArrow">
            <a:avLst>
              <a:gd name="adj1" fmla="val 68679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1470"/>
          <p:cNvSpPr txBox="1"/>
          <p:nvPr/>
        </p:nvSpPr>
        <p:spPr>
          <a:xfrm>
            <a:off x="4455061" y="4532665"/>
            <a:ext cx="2001549" cy="25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 err="1">
                <a:solidFill>
                  <a:srgbClr val="002855"/>
                </a:solidFill>
              </a:rPr>
              <a:t>Biostats</a:t>
            </a:r>
            <a:r>
              <a:rPr lang="en" sz="1100" dirty="0">
                <a:solidFill>
                  <a:srgbClr val="002855"/>
                </a:solidFill>
              </a:rPr>
              <a:t> </a:t>
            </a:r>
            <a:r>
              <a:rPr lang="en-US" sz="1100" dirty="0" smtClean="0">
                <a:solidFill>
                  <a:srgbClr val="002855"/>
                </a:solidFill>
              </a:rPr>
              <a:t>and Data </a:t>
            </a:r>
            <a:r>
              <a:rPr lang="en-US" sz="1100" dirty="0">
                <a:solidFill>
                  <a:srgbClr val="002855"/>
                </a:solidFill>
              </a:rPr>
              <a:t>T</a:t>
            </a:r>
            <a:r>
              <a:rPr lang="en" sz="1100" dirty="0" err="1" smtClean="0">
                <a:solidFill>
                  <a:srgbClr val="002855"/>
                </a:solidFill>
              </a:rPr>
              <a:t>eams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1471"/>
          <p:cNvSpPr/>
          <p:nvPr/>
        </p:nvSpPr>
        <p:spPr>
          <a:xfrm rot="16200000">
            <a:off x="5167842" y="4140674"/>
            <a:ext cx="460308" cy="264063"/>
          </a:xfrm>
          <a:prstGeom prst="rightArrow">
            <a:avLst>
              <a:gd name="adj1" fmla="val 68679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1472"/>
          <p:cNvSpPr txBox="1"/>
          <p:nvPr/>
        </p:nvSpPr>
        <p:spPr>
          <a:xfrm>
            <a:off x="5923772" y="1630390"/>
            <a:ext cx="901926" cy="31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2855"/>
                </a:solidFill>
              </a:rPr>
              <a:t>ANALYTICS </a:t>
            </a:r>
            <a:endParaRPr sz="1000" b="1">
              <a:solidFill>
                <a:srgbClr val="002855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2855"/>
                </a:solidFill>
              </a:rPr>
              <a:t>MODULE</a:t>
            </a:r>
            <a:endParaRPr sz="1000" b="1">
              <a:solidFill>
                <a:srgbClr val="002855"/>
              </a:solidFill>
            </a:endParaRPr>
          </a:p>
        </p:txBody>
      </p:sp>
      <p:sp>
        <p:nvSpPr>
          <p:cNvPr id="67" name="Shape 1473"/>
          <p:cNvSpPr txBox="1"/>
          <p:nvPr/>
        </p:nvSpPr>
        <p:spPr>
          <a:xfrm>
            <a:off x="5841881" y="3198271"/>
            <a:ext cx="1062927" cy="399537"/>
          </a:xfrm>
          <a:prstGeom prst="rect">
            <a:avLst/>
          </a:prstGeom>
          <a:solidFill>
            <a:srgbClr val="D3E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Efficacy</a:t>
            </a:r>
            <a:endParaRPr sz="1000">
              <a:solidFill>
                <a:srgbClr val="002855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Analytics</a:t>
            </a:r>
            <a:endParaRPr sz="1000">
              <a:solidFill>
                <a:srgbClr val="002855"/>
              </a:solidFill>
            </a:endParaRPr>
          </a:p>
        </p:txBody>
      </p:sp>
      <p:sp>
        <p:nvSpPr>
          <p:cNvPr id="68" name="Shape 1474"/>
          <p:cNvSpPr txBox="1"/>
          <p:nvPr/>
        </p:nvSpPr>
        <p:spPr>
          <a:xfrm>
            <a:off x="5843272" y="3695903"/>
            <a:ext cx="1062927" cy="545129"/>
          </a:xfrm>
          <a:prstGeom prst="rect">
            <a:avLst/>
          </a:prstGeom>
          <a:solidFill>
            <a:srgbClr val="D3E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002855"/>
                </a:solidFill>
              </a:rPr>
              <a:t>Safety Analytics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1471"/>
          <p:cNvSpPr/>
          <p:nvPr/>
        </p:nvSpPr>
        <p:spPr>
          <a:xfrm rot="5400000">
            <a:off x="4391569" y="1671256"/>
            <a:ext cx="695145" cy="291844"/>
          </a:xfrm>
          <a:prstGeom prst="rightArrow">
            <a:avLst>
              <a:gd name="adj1" fmla="val 68679"/>
              <a:gd name="adj2" fmla="val 50000"/>
            </a:avLst>
          </a:prstGeom>
          <a:solidFill>
            <a:schemeClr val="lt1"/>
          </a:solidFill>
          <a:ln w="38100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1470"/>
          <p:cNvSpPr txBox="1"/>
          <p:nvPr/>
        </p:nvSpPr>
        <p:spPr>
          <a:xfrm>
            <a:off x="4194302" y="1221312"/>
            <a:ext cx="1231137" cy="22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smtClean="0">
                <a:solidFill>
                  <a:srgbClr val="002855"/>
                </a:solidFill>
              </a:rPr>
              <a:t>Biostatisticans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917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884958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600" b="1" spc="-150" dirty="0" smtClean="0"/>
              <a:t>Analytics for Genomic &amp; Clinical Data</a:t>
            </a:r>
          </a:p>
          <a:p>
            <a:pPr defTabSz="457189">
              <a:lnSpc>
                <a:spcPct val="87000"/>
              </a:lnSpc>
              <a:defRPr/>
            </a:pP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  <a:sym typeface="Arial"/>
              </a:rPr>
              <a:t>Clustering example</a:t>
            </a:r>
            <a:endParaRPr lang="en-US" sz="20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  <a:sym typeface="Arial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888" y="736600"/>
            <a:ext cx="4666412" cy="40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651596" cy="84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600" b="1" spc="-150" dirty="0" smtClean="0"/>
              <a:t>Advanced Analytics</a:t>
            </a:r>
            <a:endParaRPr lang="en-US" sz="3600" b="1" spc="-150" dirty="0">
              <a:solidFill>
                <a:srgbClr val="000000"/>
              </a:solidFill>
              <a:cs typeface="Arial"/>
              <a:sym typeface="Arial"/>
            </a:endParaRPr>
          </a:p>
          <a:p>
            <a:pPr defTabSz="457189">
              <a:lnSpc>
                <a:spcPct val="87000"/>
              </a:lnSpc>
              <a:defRPr/>
            </a:pPr>
            <a:r>
              <a:rPr lang="en-US" sz="2000" i="1" dirty="0" smtClean="0">
                <a:solidFill>
                  <a:schemeClr val="accent1"/>
                </a:solidFill>
                <a:latin typeface="Georgia" charset="0"/>
                <a:ea typeface="Georgia" charset="0"/>
                <a:cs typeface="Georgia" charset="0"/>
              </a:rPr>
              <a:t>Regression Trees for Survival Data</a:t>
            </a:r>
            <a:endParaRPr lang="en-US" sz="2000" i="1" dirty="0">
              <a:solidFill>
                <a:schemeClr val="accent1"/>
              </a:solidFill>
              <a:latin typeface="Georgia" charset="0"/>
              <a:ea typeface="Georgia" charset="0"/>
              <a:cs typeface="Georgia" charset="0"/>
              <a:sym typeface="Arial"/>
            </a:endParaRPr>
          </a:p>
        </p:txBody>
      </p:sp>
      <p:sp>
        <p:nvSpPr>
          <p:cNvPr id="2389" name="Shape 2389"/>
          <p:cNvSpPr txBox="1">
            <a:spLocks noGrp="1"/>
          </p:cNvSpPr>
          <p:nvPr>
            <p:ph type="sldNum" idx="4294967295"/>
          </p:nvPr>
        </p:nvSpPr>
        <p:spPr>
          <a:xfrm>
            <a:off x="8810625" y="4876800"/>
            <a:ext cx="3333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Shape 2392"/>
          <p:cNvSpPr txBox="1"/>
          <p:nvPr/>
        </p:nvSpPr>
        <p:spPr>
          <a:xfrm>
            <a:off x="8780006" y="4876753"/>
            <a:ext cx="3339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88899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700" b="0" i="0" u="none" strike="noStrike" cap="none">
              <a:solidFill>
                <a:srgbClr val="8889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Shape 1015"/>
          <p:cNvGrpSpPr/>
          <p:nvPr/>
        </p:nvGrpSpPr>
        <p:grpSpPr>
          <a:xfrm>
            <a:off x="5006134" y="2501227"/>
            <a:ext cx="3849248" cy="2083896"/>
            <a:chOff x="5986827" y="4821183"/>
            <a:chExt cx="2223713" cy="1317504"/>
          </a:xfrm>
        </p:grpSpPr>
        <p:sp>
          <p:nvSpPr>
            <p:cNvPr id="6" name="Shape 1016"/>
            <p:cNvSpPr/>
            <p:nvPr/>
          </p:nvSpPr>
          <p:spPr>
            <a:xfrm>
              <a:off x="6278880" y="5836919"/>
              <a:ext cx="18609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Shape 1017"/>
            <p:cNvSpPr/>
            <p:nvPr/>
          </p:nvSpPr>
          <p:spPr>
            <a:xfrm>
              <a:off x="6278880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1018"/>
            <p:cNvSpPr/>
            <p:nvPr/>
          </p:nvSpPr>
          <p:spPr>
            <a:xfrm>
              <a:off x="6651053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019"/>
            <p:cNvSpPr/>
            <p:nvPr/>
          </p:nvSpPr>
          <p:spPr>
            <a:xfrm>
              <a:off x="7023225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20"/>
            <p:cNvSpPr/>
            <p:nvPr/>
          </p:nvSpPr>
          <p:spPr>
            <a:xfrm>
              <a:off x="7395399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021"/>
            <p:cNvSpPr/>
            <p:nvPr/>
          </p:nvSpPr>
          <p:spPr>
            <a:xfrm>
              <a:off x="7767572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022"/>
            <p:cNvSpPr/>
            <p:nvPr/>
          </p:nvSpPr>
          <p:spPr>
            <a:xfrm>
              <a:off x="8139746" y="5836919"/>
              <a:ext cx="0" cy="83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023"/>
            <p:cNvSpPr/>
            <p:nvPr/>
          </p:nvSpPr>
          <p:spPr>
            <a:xfrm>
              <a:off x="6243476" y="6047787"/>
              <a:ext cx="708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024"/>
            <p:cNvSpPr/>
            <p:nvPr/>
          </p:nvSpPr>
          <p:spPr>
            <a:xfrm>
              <a:off x="6615650" y="6048978"/>
              <a:ext cx="70800" cy="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025"/>
            <p:cNvSpPr/>
            <p:nvPr/>
          </p:nvSpPr>
          <p:spPr>
            <a:xfrm>
              <a:off x="6952421" y="6047787"/>
              <a:ext cx="1416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026"/>
            <p:cNvSpPr/>
            <p:nvPr/>
          </p:nvSpPr>
          <p:spPr>
            <a:xfrm>
              <a:off x="7324593" y="6048382"/>
              <a:ext cx="141600" cy="9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027"/>
            <p:cNvSpPr/>
            <p:nvPr/>
          </p:nvSpPr>
          <p:spPr>
            <a:xfrm>
              <a:off x="7696767" y="6047787"/>
              <a:ext cx="1416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028"/>
            <p:cNvSpPr/>
            <p:nvPr/>
          </p:nvSpPr>
          <p:spPr>
            <a:xfrm>
              <a:off x="8068940" y="6047787"/>
              <a:ext cx="1416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1029"/>
            <p:cNvSpPr/>
            <p:nvPr/>
          </p:nvSpPr>
          <p:spPr>
            <a:xfrm>
              <a:off x="6278880" y="4838982"/>
              <a:ext cx="0" cy="9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1030"/>
            <p:cNvSpPr/>
            <p:nvPr/>
          </p:nvSpPr>
          <p:spPr>
            <a:xfrm>
              <a:off x="6195060" y="5798537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031"/>
            <p:cNvSpPr/>
            <p:nvPr/>
          </p:nvSpPr>
          <p:spPr>
            <a:xfrm>
              <a:off x="6195060" y="5606626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032"/>
            <p:cNvSpPr/>
            <p:nvPr/>
          </p:nvSpPr>
          <p:spPr>
            <a:xfrm>
              <a:off x="6195060" y="5414714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033"/>
            <p:cNvSpPr/>
            <p:nvPr/>
          </p:nvSpPr>
          <p:spPr>
            <a:xfrm>
              <a:off x="6195060" y="5222803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1034"/>
            <p:cNvSpPr/>
            <p:nvPr/>
          </p:nvSpPr>
          <p:spPr>
            <a:xfrm>
              <a:off x="6195060" y="5030892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1035"/>
            <p:cNvSpPr/>
            <p:nvPr/>
          </p:nvSpPr>
          <p:spPr>
            <a:xfrm>
              <a:off x="6195060" y="4838982"/>
              <a:ext cx="837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036"/>
            <p:cNvSpPr/>
            <p:nvPr/>
          </p:nvSpPr>
          <p:spPr>
            <a:xfrm rot="-5400000">
              <a:off x="5943777" y="5753023"/>
              <a:ext cx="1770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037"/>
            <p:cNvSpPr/>
            <p:nvPr/>
          </p:nvSpPr>
          <p:spPr>
            <a:xfrm rot="-5400000">
              <a:off x="5943777" y="5369202"/>
              <a:ext cx="1770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0.4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038"/>
            <p:cNvSpPr/>
            <p:nvPr/>
          </p:nvSpPr>
          <p:spPr>
            <a:xfrm rot="-5400000">
              <a:off x="5943777" y="4985380"/>
              <a:ext cx="177000" cy="9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039"/>
            <p:cNvSpPr/>
            <p:nvPr/>
          </p:nvSpPr>
          <p:spPr>
            <a:xfrm>
              <a:off x="6278880" y="4838982"/>
              <a:ext cx="1567500" cy="9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3369" y="0"/>
                  </a:lnTo>
                  <a:lnTo>
                    <a:pt x="3369" y="3333"/>
                  </a:lnTo>
                  <a:lnTo>
                    <a:pt x="25272" y="3333"/>
                  </a:lnTo>
                  <a:lnTo>
                    <a:pt x="25272" y="6979"/>
                  </a:lnTo>
                  <a:lnTo>
                    <a:pt x="31638" y="6979"/>
                  </a:lnTo>
                  <a:lnTo>
                    <a:pt x="31638" y="10624"/>
                  </a:lnTo>
                  <a:lnTo>
                    <a:pt x="32761" y="10624"/>
                  </a:lnTo>
                  <a:lnTo>
                    <a:pt x="32761" y="14270"/>
                  </a:lnTo>
                  <a:lnTo>
                    <a:pt x="35007" y="14270"/>
                  </a:lnTo>
                  <a:lnTo>
                    <a:pt x="35007" y="17916"/>
                  </a:lnTo>
                  <a:lnTo>
                    <a:pt x="37628" y="17916"/>
                  </a:lnTo>
                  <a:lnTo>
                    <a:pt x="37628" y="21562"/>
                  </a:lnTo>
                  <a:lnTo>
                    <a:pt x="38190" y="21562"/>
                  </a:lnTo>
                  <a:lnTo>
                    <a:pt x="38190" y="25208"/>
                  </a:lnTo>
                  <a:lnTo>
                    <a:pt x="40811" y="25208"/>
                  </a:lnTo>
                  <a:lnTo>
                    <a:pt x="40811" y="28854"/>
                  </a:lnTo>
                  <a:lnTo>
                    <a:pt x="42121" y="28854"/>
                  </a:lnTo>
                  <a:lnTo>
                    <a:pt x="42121" y="39791"/>
                  </a:lnTo>
                  <a:lnTo>
                    <a:pt x="42496" y="39791"/>
                  </a:lnTo>
                  <a:lnTo>
                    <a:pt x="42496" y="43437"/>
                  </a:lnTo>
                  <a:lnTo>
                    <a:pt x="42683" y="43437"/>
                  </a:lnTo>
                  <a:lnTo>
                    <a:pt x="42683" y="47083"/>
                  </a:lnTo>
                  <a:lnTo>
                    <a:pt x="43244" y="47083"/>
                  </a:lnTo>
                  <a:lnTo>
                    <a:pt x="43244" y="50729"/>
                  </a:lnTo>
                  <a:lnTo>
                    <a:pt x="43619" y="50729"/>
                  </a:lnTo>
                  <a:lnTo>
                    <a:pt x="43619" y="54374"/>
                  </a:lnTo>
                  <a:lnTo>
                    <a:pt x="46053" y="54374"/>
                  </a:lnTo>
                  <a:lnTo>
                    <a:pt x="46053" y="61666"/>
                  </a:lnTo>
                  <a:lnTo>
                    <a:pt x="46240" y="61666"/>
                  </a:lnTo>
                  <a:lnTo>
                    <a:pt x="46240" y="65312"/>
                  </a:lnTo>
                  <a:lnTo>
                    <a:pt x="54102" y="65312"/>
                  </a:lnTo>
                  <a:lnTo>
                    <a:pt x="54102" y="68958"/>
                  </a:lnTo>
                  <a:lnTo>
                    <a:pt x="58783" y="68958"/>
                  </a:lnTo>
                  <a:lnTo>
                    <a:pt x="58783" y="72604"/>
                  </a:lnTo>
                  <a:lnTo>
                    <a:pt x="59157" y="72604"/>
                  </a:lnTo>
                  <a:lnTo>
                    <a:pt x="59157" y="76249"/>
                  </a:lnTo>
                  <a:lnTo>
                    <a:pt x="63837" y="76249"/>
                  </a:lnTo>
                  <a:lnTo>
                    <a:pt x="63837" y="79895"/>
                  </a:lnTo>
                  <a:lnTo>
                    <a:pt x="73759" y="79895"/>
                  </a:lnTo>
                  <a:lnTo>
                    <a:pt x="73759" y="83541"/>
                  </a:lnTo>
                  <a:lnTo>
                    <a:pt x="74882" y="83541"/>
                  </a:lnTo>
                  <a:lnTo>
                    <a:pt x="74882" y="87187"/>
                  </a:lnTo>
                  <a:lnTo>
                    <a:pt x="81248" y="87187"/>
                  </a:lnTo>
                  <a:lnTo>
                    <a:pt x="81248" y="92656"/>
                  </a:lnTo>
                  <a:lnTo>
                    <a:pt x="96037" y="92656"/>
                  </a:lnTo>
                  <a:lnTo>
                    <a:pt x="96037" y="99492"/>
                  </a:lnTo>
                  <a:lnTo>
                    <a:pt x="96973" y="99492"/>
                  </a:lnTo>
                  <a:lnTo>
                    <a:pt x="96973" y="106328"/>
                  </a:lnTo>
                  <a:lnTo>
                    <a:pt x="104087" y="106328"/>
                  </a:lnTo>
                  <a:lnTo>
                    <a:pt x="104087" y="113164"/>
                  </a:lnTo>
                  <a:lnTo>
                    <a:pt x="120000" y="113164"/>
                  </a:lnTo>
                  <a:lnTo>
                    <a:pt x="120000" y="120000"/>
                  </a:lnTo>
                </a:path>
              </a:pathLst>
            </a:custGeom>
            <a:noFill/>
            <a:ln w="142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1040"/>
            <p:cNvSpPr/>
            <p:nvPr/>
          </p:nvSpPr>
          <p:spPr>
            <a:xfrm>
              <a:off x="6371375" y="4865635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1041"/>
            <p:cNvSpPr/>
            <p:nvPr/>
          </p:nvSpPr>
          <p:spPr>
            <a:xfrm>
              <a:off x="6415826" y="4821183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1042"/>
            <p:cNvSpPr/>
            <p:nvPr/>
          </p:nvSpPr>
          <p:spPr>
            <a:xfrm>
              <a:off x="6508321" y="4865635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1043"/>
            <p:cNvSpPr/>
            <p:nvPr/>
          </p:nvSpPr>
          <p:spPr>
            <a:xfrm>
              <a:off x="6552775" y="4821183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1044"/>
            <p:cNvSpPr/>
            <p:nvPr/>
          </p:nvSpPr>
          <p:spPr>
            <a:xfrm>
              <a:off x="6527885" y="4865635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045"/>
            <p:cNvSpPr/>
            <p:nvPr/>
          </p:nvSpPr>
          <p:spPr>
            <a:xfrm>
              <a:off x="6572339" y="4821183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046"/>
            <p:cNvSpPr/>
            <p:nvPr/>
          </p:nvSpPr>
          <p:spPr>
            <a:xfrm>
              <a:off x="7217514" y="5536158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047"/>
            <p:cNvSpPr/>
            <p:nvPr/>
          </p:nvSpPr>
          <p:spPr>
            <a:xfrm>
              <a:off x="7261967" y="549170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048"/>
            <p:cNvSpPr/>
            <p:nvPr/>
          </p:nvSpPr>
          <p:spPr>
            <a:xfrm>
              <a:off x="7219960" y="5536158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1049"/>
            <p:cNvSpPr/>
            <p:nvPr/>
          </p:nvSpPr>
          <p:spPr>
            <a:xfrm>
              <a:off x="7264413" y="549170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050"/>
            <p:cNvSpPr/>
            <p:nvPr/>
          </p:nvSpPr>
          <p:spPr>
            <a:xfrm>
              <a:off x="7273760" y="5536158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1051"/>
            <p:cNvSpPr/>
            <p:nvPr/>
          </p:nvSpPr>
          <p:spPr>
            <a:xfrm>
              <a:off x="7318214" y="549170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1052"/>
            <p:cNvSpPr/>
            <p:nvPr/>
          </p:nvSpPr>
          <p:spPr>
            <a:xfrm>
              <a:off x="7359353" y="557988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1053"/>
            <p:cNvSpPr/>
            <p:nvPr/>
          </p:nvSpPr>
          <p:spPr>
            <a:xfrm>
              <a:off x="7403806" y="553543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1054"/>
            <p:cNvSpPr/>
            <p:nvPr/>
          </p:nvSpPr>
          <p:spPr>
            <a:xfrm>
              <a:off x="6278880" y="4838982"/>
              <a:ext cx="1875600" cy="95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46" y="0"/>
                  </a:lnTo>
                  <a:lnTo>
                    <a:pt x="12046" y="3333"/>
                  </a:lnTo>
                  <a:lnTo>
                    <a:pt x="20808" y="3333"/>
                  </a:lnTo>
                  <a:lnTo>
                    <a:pt x="20808" y="6666"/>
                  </a:lnTo>
                  <a:lnTo>
                    <a:pt x="31916" y="6666"/>
                  </a:lnTo>
                  <a:lnTo>
                    <a:pt x="31916" y="10100"/>
                  </a:lnTo>
                  <a:lnTo>
                    <a:pt x="34263" y="10100"/>
                  </a:lnTo>
                  <a:lnTo>
                    <a:pt x="34263" y="13535"/>
                  </a:lnTo>
                  <a:lnTo>
                    <a:pt x="34419" y="13535"/>
                  </a:lnTo>
                  <a:lnTo>
                    <a:pt x="34419" y="16969"/>
                  </a:lnTo>
                  <a:lnTo>
                    <a:pt x="35045" y="16969"/>
                  </a:lnTo>
                  <a:lnTo>
                    <a:pt x="35045" y="20403"/>
                  </a:lnTo>
                  <a:lnTo>
                    <a:pt x="38331" y="20403"/>
                  </a:lnTo>
                  <a:lnTo>
                    <a:pt x="38331" y="23960"/>
                  </a:lnTo>
                  <a:lnTo>
                    <a:pt x="40834" y="23960"/>
                  </a:lnTo>
                  <a:lnTo>
                    <a:pt x="40834" y="27518"/>
                  </a:lnTo>
                  <a:lnTo>
                    <a:pt x="42868" y="27518"/>
                  </a:lnTo>
                  <a:lnTo>
                    <a:pt x="42868" y="31075"/>
                  </a:lnTo>
                  <a:lnTo>
                    <a:pt x="43181" y="31075"/>
                  </a:lnTo>
                  <a:lnTo>
                    <a:pt x="43181" y="38188"/>
                  </a:lnTo>
                  <a:lnTo>
                    <a:pt x="45058" y="38188"/>
                  </a:lnTo>
                  <a:lnTo>
                    <a:pt x="45058" y="41745"/>
                  </a:lnTo>
                  <a:lnTo>
                    <a:pt x="45371" y="41745"/>
                  </a:lnTo>
                  <a:lnTo>
                    <a:pt x="45371" y="45302"/>
                  </a:lnTo>
                  <a:lnTo>
                    <a:pt x="52099" y="45302"/>
                  </a:lnTo>
                  <a:lnTo>
                    <a:pt x="52099" y="49037"/>
                  </a:lnTo>
                  <a:lnTo>
                    <a:pt x="56479" y="49037"/>
                  </a:lnTo>
                  <a:lnTo>
                    <a:pt x="56479" y="52772"/>
                  </a:lnTo>
                  <a:lnTo>
                    <a:pt x="63676" y="52772"/>
                  </a:lnTo>
                  <a:lnTo>
                    <a:pt x="63676" y="56727"/>
                  </a:lnTo>
                  <a:lnTo>
                    <a:pt x="72907" y="56727"/>
                  </a:lnTo>
                  <a:lnTo>
                    <a:pt x="72907" y="61246"/>
                  </a:lnTo>
                  <a:lnTo>
                    <a:pt x="80573" y="61246"/>
                  </a:lnTo>
                  <a:lnTo>
                    <a:pt x="80573" y="66587"/>
                  </a:lnTo>
                  <a:lnTo>
                    <a:pt x="87770" y="66587"/>
                  </a:lnTo>
                  <a:lnTo>
                    <a:pt x="87770" y="74218"/>
                  </a:lnTo>
                  <a:lnTo>
                    <a:pt x="92151" y="74218"/>
                  </a:lnTo>
                  <a:lnTo>
                    <a:pt x="92151" y="81848"/>
                  </a:lnTo>
                  <a:lnTo>
                    <a:pt x="92933" y="81848"/>
                  </a:lnTo>
                  <a:lnTo>
                    <a:pt x="92933" y="89478"/>
                  </a:lnTo>
                  <a:lnTo>
                    <a:pt x="120000" y="89478"/>
                  </a:lnTo>
                  <a:lnTo>
                    <a:pt x="120000" y="120000"/>
                  </a:lnTo>
                </a:path>
              </a:pathLst>
            </a:custGeom>
            <a:noFill/>
            <a:ln w="14275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1055"/>
            <p:cNvSpPr/>
            <p:nvPr/>
          </p:nvSpPr>
          <p:spPr>
            <a:xfrm>
              <a:off x="6672170" y="489228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1056"/>
            <p:cNvSpPr/>
            <p:nvPr/>
          </p:nvSpPr>
          <p:spPr>
            <a:xfrm>
              <a:off x="6716622" y="484783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1057"/>
            <p:cNvSpPr/>
            <p:nvPr/>
          </p:nvSpPr>
          <p:spPr>
            <a:xfrm>
              <a:off x="6794445" y="5002137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1058"/>
            <p:cNvSpPr/>
            <p:nvPr/>
          </p:nvSpPr>
          <p:spPr>
            <a:xfrm>
              <a:off x="6838896" y="495768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1059"/>
            <p:cNvSpPr/>
            <p:nvPr/>
          </p:nvSpPr>
          <p:spPr>
            <a:xfrm>
              <a:off x="6958292" y="5201237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1060"/>
            <p:cNvSpPr/>
            <p:nvPr/>
          </p:nvSpPr>
          <p:spPr>
            <a:xfrm>
              <a:off x="7002745" y="515678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1061"/>
            <p:cNvSpPr/>
            <p:nvPr/>
          </p:nvSpPr>
          <p:spPr>
            <a:xfrm>
              <a:off x="7212624" y="5260967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1062"/>
            <p:cNvSpPr/>
            <p:nvPr/>
          </p:nvSpPr>
          <p:spPr>
            <a:xfrm>
              <a:off x="7257075" y="5216516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1063"/>
            <p:cNvSpPr/>
            <p:nvPr/>
          </p:nvSpPr>
          <p:spPr>
            <a:xfrm>
              <a:off x="7244414" y="529258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1064"/>
            <p:cNvSpPr/>
            <p:nvPr/>
          </p:nvSpPr>
          <p:spPr>
            <a:xfrm>
              <a:off x="7288867" y="524813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1065"/>
            <p:cNvSpPr/>
            <p:nvPr/>
          </p:nvSpPr>
          <p:spPr>
            <a:xfrm>
              <a:off x="7356907" y="529258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1066"/>
            <p:cNvSpPr/>
            <p:nvPr/>
          </p:nvSpPr>
          <p:spPr>
            <a:xfrm>
              <a:off x="7401360" y="5248137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1067"/>
            <p:cNvSpPr/>
            <p:nvPr/>
          </p:nvSpPr>
          <p:spPr>
            <a:xfrm>
              <a:off x="7452282" y="5328728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1068"/>
            <p:cNvSpPr/>
            <p:nvPr/>
          </p:nvSpPr>
          <p:spPr>
            <a:xfrm>
              <a:off x="7496734" y="5284276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1069"/>
            <p:cNvSpPr/>
            <p:nvPr/>
          </p:nvSpPr>
          <p:spPr>
            <a:xfrm>
              <a:off x="7454728" y="5328728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1070"/>
            <p:cNvSpPr/>
            <p:nvPr/>
          </p:nvSpPr>
          <p:spPr>
            <a:xfrm>
              <a:off x="7499179" y="5284276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1071"/>
            <p:cNvSpPr/>
            <p:nvPr/>
          </p:nvSpPr>
          <p:spPr>
            <a:xfrm>
              <a:off x="7496300" y="537143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1072"/>
            <p:cNvSpPr/>
            <p:nvPr/>
          </p:nvSpPr>
          <p:spPr>
            <a:xfrm>
              <a:off x="7540753" y="532698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1073"/>
            <p:cNvSpPr/>
            <p:nvPr/>
          </p:nvSpPr>
          <p:spPr>
            <a:xfrm>
              <a:off x="7503638" y="537143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1074"/>
            <p:cNvSpPr/>
            <p:nvPr/>
          </p:nvSpPr>
          <p:spPr>
            <a:xfrm>
              <a:off x="7548089" y="532698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1075"/>
            <p:cNvSpPr/>
            <p:nvPr/>
          </p:nvSpPr>
          <p:spPr>
            <a:xfrm>
              <a:off x="7594121" y="5371439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1076"/>
            <p:cNvSpPr/>
            <p:nvPr/>
          </p:nvSpPr>
          <p:spPr>
            <a:xfrm>
              <a:off x="7638572" y="5326985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1077"/>
            <p:cNvSpPr/>
            <p:nvPr/>
          </p:nvSpPr>
          <p:spPr>
            <a:xfrm>
              <a:off x="7743296" y="5554480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1078"/>
            <p:cNvSpPr/>
            <p:nvPr/>
          </p:nvSpPr>
          <p:spPr>
            <a:xfrm>
              <a:off x="7787747" y="5510028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1079"/>
            <p:cNvSpPr/>
            <p:nvPr/>
          </p:nvSpPr>
          <p:spPr>
            <a:xfrm>
              <a:off x="7880242" y="5554480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1080"/>
            <p:cNvSpPr/>
            <p:nvPr/>
          </p:nvSpPr>
          <p:spPr>
            <a:xfrm>
              <a:off x="7924696" y="5510028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1081"/>
            <p:cNvSpPr/>
            <p:nvPr/>
          </p:nvSpPr>
          <p:spPr>
            <a:xfrm>
              <a:off x="7914479" y="5554480"/>
              <a:ext cx="888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1082"/>
            <p:cNvSpPr/>
            <p:nvPr/>
          </p:nvSpPr>
          <p:spPr>
            <a:xfrm>
              <a:off x="7958932" y="5510028"/>
              <a:ext cx="0" cy="8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1083"/>
            <p:cNvSpPr/>
            <p:nvPr/>
          </p:nvSpPr>
          <p:spPr>
            <a:xfrm>
              <a:off x="6437133" y="5617714"/>
              <a:ext cx="949500" cy="1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 = 0.00254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Shape 1128"/>
          <p:cNvSpPr txBox="1"/>
          <p:nvPr/>
        </p:nvSpPr>
        <p:spPr>
          <a:xfrm>
            <a:off x="6657672" y="2619121"/>
            <a:ext cx="1600628" cy="29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2A8AFE"/>
                </a:solidFill>
                <a:latin typeface="Arial"/>
                <a:ea typeface="Arial"/>
                <a:cs typeface="Arial"/>
                <a:sym typeface="Arial"/>
              </a:rPr>
              <a:t>Treatment </a:t>
            </a:r>
            <a:r>
              <a:rPr lang="en-US" sz="1400" b="0" i="0" u="none" strike="noStrike" cap="none" dirty="0" smtClean="0">
                <a:solidFill>
                  <a:srgbClr val="2A8AFE"/>
                </a:solidFill>
                <a:latin typeface="Arial"/>
                <a:ea typeface="Arial"/>
                <a:cs typeface="Arial"/>
                <a:sym typeface="Arial"/>
              </a:rPr>
              <a:t>&amp; High</a:t>
            </a:r>
            <a:endParaRPr sz="1400" b="0" i="0" u="none" strike="noStrike" cap="none" dirty="0">
              <a:solidFill>
                <a:srgbClr val="2A8A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Shape 2942"/>
          <p:cNvGrpSpPr/>
          <p:nvPr/>
        </p:nvGrpSpPr>
        <p:grpSpPr>
          <a:xfrm>
            <a:off x="5125968" y="353723"/>
            <a:ext cx="3406789" cy="1899846"/>
            <a:chOff x="2516207" y="2164079"/>
            <a:chExt cx="4906090" cy="2735953"/>
          </a:xfrm>
        </p:grpSpPr>
        <p:sp>
          <p:nvSpPr>
            <p:cNvPr id="85" name="Shape 2943"/>
            <p:cNvSpPr/>
            <p:nvPr/>
          </p:nvSpPr>
          <p:spPr>
            <a:xfrm>
              <a:off x="3245555" y="2164079"/>
              <a:ext cx="294000" cy="2655600"/>
            </a:xfrm>
            <a:prstGeom prst="rect">
              <a:avLst/>
            </a:prstGeom>
            <a:solidFill>
              <a:srgbClr val="6BAED6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2944"/>
            <p:cNvSpPr/>
            <p:nvPr/>
          </p:nvSpPr>
          <p:spPr>
            <a:xfrm>
              <a:off x="3598532" y="3049307"/>
              <a:ext cx="294000" cy="1770600"/>
            </a:xfrm>
            <a:prstGeom prst="rect">
              <a:avLst/>
            </a:prstGeom>
            <a:solidFill>
              <a:srgbClr val="B2D2E8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2945"/>
            <p:cNvSpPr/>
            <p:nvPr/>
          </p:nvSpPr>
          <p:spPr>
            <a:xfrm>
              <a:off x="3951508" y="3226353"/>
              <a:ext cx="294000" cy="1593300"/>
            </a:xfrm>
            <a:prstGeom prst="rect">
              <a:avLst/>
            </a:prstGeom>
            <a:solidFill>
              <a:srgbClr val="C6DBE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2946"/>
            <p:cNvSpPr/>
            <p:nvPr/>
          </p:nvSpPr>
          <p:spPr>
            <a:xfrm>
              <a:off x="4304485" y="3344383"/>
              <a:ext cx="294000" cy="1475400"/>
            </a:xfrm>
            <a:prstGeom prst="rect">
              <a:avLst/>
            </a:prstGeom>
            <a:solidFill>
              <a:srgbClr val="C6DBE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2947"/>
            <p:cNvSpPr/>
            <p:nvPr/>
          </p:nvSpPr>
          <p:spPr>
            <a:xfrm>
              <a:off x="4657461" y="3344383"/>
              <a:ext cx="294000" cy="1475400"/>
            </a:xfrm>
            <a:prstGeom prst="rect">
              <a:avLst/>
            </a:prstGeom>
            <a:solidFill>
              <a:srgbClr val="C6DBE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2948"/>
            <p:cNvSpPr/>
            <p:nvPr/>
          </p:nvSpPr>
          <p:spPr>
            <a:xfrm>
              <a:off x="5010438" y="3403398"/>
              <a:ext cx="294000" cy="1416300"/>
            </a:xfrm>
            <a:prstGeom prst="rect">
              <a:avLst/>
            </a:prstGeom>
            <a:solidFill>
              <a:srgbClr val="C6DBE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2949"/>
            <p:cNvSpPr/>
            <p:nvPr/>
          </p:nvSpPr>
          <p:spPr>
            <a:xfrm>
              <a:off x="5363414" y="4007964"/>
              <a:ext cx="294000" cy="811800"/>
            </a:xfrm>
            <a:prstGeom prst="rect">
              <a:avLst/>
            </a:prstGeom>
            <a:solidFill>
              <a:srgbClr val="EAF3FB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2950"/>
            <p:cNvSpPr/>
            <p:nvPr/>
          </p:nvSpPr>
          <p:spPr>
            <a:xfrm>
              <a:off x="5716391" y="4251504"/>
              <a:ext cx="294000" cy="568200"/>
            </a:xfrm>
            <a:prstGeom prst="rect">
              <a:avLst/>
            </a:prstGeom>
            <a:solidFill>
              <a:srgbClr val="F7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2951"/>
            <p:cNvSpPr/>
            <p:nvPr/>
          </p:nvSpPr>
          <p:spPr>
            <a:xfrm>
              <a:off x="6069367" y="4332683"/>
              <a:ext cx="294000" cy="487200"/>
            </a:xfrm>
            <a:prstGeom prst="rect">
              <a:avLst/>
            </a:prstGeom>
            <a:solidFill>
              <a:srgbClr val="F7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2952"/>
            <p:cNvSpPr/>
            <p:nvPr/>
          </p:nvSpPr>
          <p:spPr>
            <a:xfrm>
              <a:off x="6422344" y="4413863"/>
              <a:ext cx="294000" cy="405900"/>
            </a:xfrm>
            <a:prstGeom prst="rect">
              <a:avLst/>
            </a:prstGeom>
            <a:solidFill>
              <a:srgbClr val="F7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2953"/>
            <p:cNvSpPr/>
            <p:nvPr/>
          </p:nvSpPr>
          <p:spPr>
            <a:xfrm>
              <a:off x="6775320" y="4413863"/>
              <a:ext cx="294000" cy="405900"/>
            </a:xfrm>
            <a:prstGeom prst="rect">
              <a:avLst/>
            </a:prstGeom>
            <a:solidFill>
              <a:srgbClr val="F7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2954"/>
            <p:cNvSpPr/>
            <p:nvPr/>
          </p:nvSpPr>
          <p:spPr>
            <a:xfrm>
              <a:off x="7128297" y="4495043"/>
              <a:ext cx="294000" cy="324600"/>
            </a:xfrm>
            <a:prstGeom prst="rect">
              <a:avLst/>
            </a:prstGeom>
            <a:solidFill>
              <a:srgbClr val="F7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2967"/>
            <p:cNvSpPr/>
            <p:nvPr/>
          </p:nvSpPr>
          <p:spPr>
            <a:xfrm>
              <a:off x="3078479" y="2784277"/>
              <a:ext cx="0" cy="2035485"/>
            </a:xfrm>
            <a:custGeom>
              <a:avLst/>
              <a:gdLst/>
              <a:ahLst/>
              <a:cxnLst/>
              <a:rect l="0" t="0" r="0" b="0"/>
              <a:pathLst>
                <a:path w="120000" h="2035485" extrusionOk="0">
                  <a:moveTo>
                    <a:pt x="0" y="2035485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2968"/>
            <p:cNvSpPr/>
            <p:nvPr/>
          </p:nvSpPr>
          <p:spPr>
            <a:xfrm>
              <a:off x="2926079" y="4819763"/>
              <a:ext cx="152400" cy="0"/>
            </a:xfrm>
            <a:custGeom>
              <a:avLst/>
              <a:gdLst/>
              <a:ahLst/>
              <a:cxnLst/>
              <a:rect l="0" t="0" r="0" b="0"/>
              <a:pathLst>
                <a:path w="152400" h="120000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2969"/>
            <p:cNvSpPr/>
            <p:nvPr/>
          </p:nvSpPr>
          <p:spPr>
            <a:xfrm>
              <a:off x="2926079" y="4141267"/>
              <a:ext cx="152400" cy="0"/>
            </a:xfrm>
            <a:custGeom>
              <a:avLst/>
              <a:gdLst/>
              <a:ahLst/>
              <a:cxnLst/>
              <a:rect l="0" t="0" r="0" b="0"/>
              <a:pathLst>
                <a:path w="152400" h="120000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2970"/>
            <p:cNvSpPr/>
            <p:nvPr/>
          </p:nvSpPr>
          <p:spPr>
            <a:xfrm>
              <a:off x="2926079" y="3462772"/>
              <a:ext cx="152400" cy="0"/>
            </a:xfrm>
            <a:custGeom>
              <a:avLst/>
              <a:gdLst/>
              <a:ahLst/>
              <a:cxnLst/>
              <a:rect l="0" t="0" r="0" b="0"/>
              <a:pathLst>
                <a:path w="152400" h="120000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2971"/>
            <p:cNvSpPr/>
            <p:nvPr/>
          </p:nvSpPr>
          <p:spPr>
            <a:xfrm>
              <a:off x="2926079" y="2784277"/>
              <a:ext cx="152400" cy="0"/>
            </a:xfrm>
            <a:custGeom>
              <a:avLst/>
              <a:gdLst/>
              <a:ahLst/>
              <a:cxnLst/>
              <a:rect l="0" t="0" r="0" b="0"/>
              <a:pathLst>
                <a:path w="152400" h="120000" extrusionOk="0">
                  <a:moveTo>
                    <a:pt x="15240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2972"/>
            <p:cNvSpPr/>
            <p:nvPr/>
          </p:nvSpPr>
          <p:spPr>
            <a:xfrm>
              <a:off x="2644943" y="4734732"/>
              <a:ext cx="1287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700"/>
            </a:p>
          </p:txBody>
        </p:sp>
        <p:sp>
          <p:nvSpPr>
            <p:cNvPr id="115" name="Shape 2973"/>
            <p:cNvSpPr/>
            <p:nvPr/>
          </p:nvSpPr>
          <p:spPr>
            <a:xfrm>
              <a:off x="2516207" y="4056237"/>
              <a:ext cx="2574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700"/>
            </a:p>
          </p:txBody>
        </p:sp>
        <p:sp>
          <p:nvSpPr>
            <p:cNvPr id="116" name="Shape 2974"/>
            <p:cNvSpPr/>
            <p:nvPr/>
          </p:nvSpPr>
          <p:spPr>
            <a:xfrm>
              <a:off x="2516207" y="3377742"/>
              <a:ext cx="2574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700"/>
            </a:p>
          </p:txBody>
        </p:sp>
        <p:sp>
          <p:nvSpPr>
            <p:cNvPr id="117" name="Shape 2975"/>
            <p:cNvSpPr/>
            <p:nvPr/>
          </p:nvSpPr>
          <p:spPr>
            <a:xfrm>
              <a:off x="2516207" y="2699247"/>
              <a:ext cx="2574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endParaRPr sz="700"/>
            </a:p>
          </p:txBody>
        </p:sp>
      </p:grpSp>
      <p:sp>
        <p:nvSpPr>
          <p:cNvPr id="118" name="Shape 2976"/>
          <p:cNvSpPr/>
          <p:nvPr/>
        </p:nvSpPr>
        <p:spPr>
          <a:xfrm>
            <a:off x="5633974" y="315309"/>
            <a:ext cx="2939442" cy="22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6" b="1" dirty="0" smtClean="0"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1906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6" b="1" dirty="0" smtClean="0">
                <a:latin typeface="Calibri"/>
                <a:ea typeface="Calibri"/>
                <a:cs typeface="Calibri"/>
                <a:sym typeface="Calibri"/>
              </a:rPr>
              <a:t>Importance</a:t>
            </a:r>
            <a:endParaRPr sz="1906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Shape 2914"/>
          <p:cNvGrpSpPr/>
          <p:nvPr/>
        </p:nvGrpSpPr>
        <p:grpSpPr>
          <a:xfrm>
            <a:off x="457205" y="1544707"/>
            <a:ext cx="3494057" cy="2609341"/>
            <a:chOff x="2259359" y="1574514"/>
            <a:chExt cx="5590491" cy="4174946"/>
          </a:xfrm>
        </p:grpSpPr>
        <p:sp>
          <p:nvSpPr>
            <p:cNvPr id="122" name="Shape 2915"/>
            <p:cNvSpPr/>
            <p:nvPr/>
          </p:nvSpPr>
          <p:spPr>
            <a:xfrm>
              <a:off x="4110461" y="1950553"/>
              <a:ext cx="1290529" cy="1179810"/>
            </a:xfrm>
            <a:custGeom>
              <a:avLst/>
              <a:gdLst/>
              <a:ahLst/>
              <a:cxnLst/>
              <a:rect l="0" t="0" r="0" b="0"/>
              <a:pathLst>
                <a:path w="1290529" h="1179810" extrusionOk="0">
                  <a:moveTo>
                    <a:pt x="0" y="1179810"/>
                  </a:moveTo>
                  <a:lnTo>
                    <a:pt x="0" y="0"/>
                  </a:lnTo>
                  <a:lnTo>
                    <a:pt x="1290529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2916"/>
            <p:cNvSpPr/>
            <p:nvPr/>
          </p:nvSpPr>
          <p:spPr>
            <a:xfrm>
              <a:off x="3250108" y="3506402"/>
              <a:ext cx="860353" cy="1490979"/>
            </a:xfrm>
            <a:custGeom>
              <a:avLst/>
              <a:gdLst/>
              <a:ahLst/>
              <a:cxnLst/>
              <a:rect l="0" t="0" r="0" b="0"/>
              <a:pathLst>
                <a:path w="860353" h="1490979" extrusionOk="0">
                  <a:moveTo>
                    <a:pt x="0" y="1490979"/>
                  </a:moveTo>
                  <a:lnTo>
                    <a:pt x="0" y="0"/>
                  </a:lnTo>
                  <a:lnTo>
                    <a:pt x="860353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2917"/>
            <p:cNvSpPr/>
            <p:nvPr/>
          </p:nvSpPr>
          <p:spPr>
            <a:xfrm>
              <a:off x="4110461" y="3506402"/>
              <a:ext cx="860353" cy="1490979"/>
            </a:xfrm>
            <a:custGeom>
              <a:avLst/>
              <a:gdLst/>
              <a:ahLst/>
              <a:cxnLst/>
              <a:rect l="0" t="0" r="0" b="0"/>
              <a:pathLst>
                <a:path w="860353" h="1490979" extrusionOk="0">
                  <a:moveTo>
                    <a:pt x="860353" y="1490979"/>
                  </a:moveTo>
                  <a:lnTo>
                    <a:pt x="860353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2918"/>
            <p:cNvSpPr/>
            <p:nvPr/>
          </p:nvSpPr>
          <p:spPr>
            <a:xfrm>
              <a:off x="5400991" y="1950553"/>
              <a:ext cx="1290529" cy="3046828"/>
            </a:xfrm>
            <a:custGeom>
              <a:avLst/>
              <a:gdLst/>
              <a:ahLst/>
              <a:cxnLst/>
              <a:rect l="0" t="0" r="0" b="0"/>
              <a:pathLst>
                <a:path w="1290529" h="3046828" extrusionOk="0">
                  <a:moveTo>
                    <a:pt x="1290529" y="3046828"/>
                  </a:moveTo>
                  <a:lnTo>
                    <a:pt x="1290529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2919"/>
            <p:cNvSpPr/>
            <p:nvPr/>
          </p:nvSpPr>
          <p:spPr>
            <a:xfrm>
              <a:off x="2924450" y="2451528"/>
              <a:ext cx="2372022" cy="385365"/>
            </a:xfrm>
            <a:custGeom>
              <a:avLst/>
              <a:gdLst/>
              <a:ahLst/>
              <a:cxnLst/>
              <a:rect l="0" t="0" r="0" b="0"/>
              <a:pathLst>
                <a:path w="2372022" h="385365" extrusionOk="0">
                  <a:moveTo>
                    <a:pt x="0" y="385365"/>
                  </a:moveTo>
                  <a:lnTo>
                    <a:pt x="0" y="0"/>
                  </a:lnTo>
                  <a:lnTo>
                    <a:pt x="2372022" y="0"/>
                  </a:lnTo>
                  <a:lnTo>
                    <a:pt x="2372022" y="385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2920"/>
            <p:cNvSpPr/>
            <p:nvPr/>
          </p:nvSpPr>
          <p:spPr>
            <a:xfrm>
              <a:off x="2259359" y="4007377"/>
              <a:ext cx="1981497" cy="385365"/>
            </a:xfrm>
            <a:custGeom>
              <a:avLst/>
              <a:gdLst/>
              <a:ahLst/>
              <a:cxnLst/>
              <a:rect l="0" t="0" r="0" b="0"/>
              <a:pathLst>
                <a:path w="1981497" h="385365" extrusionOk="0">
                  <a:moveTo>
                    <a:pt x="0" y="385365"/>
                  </a:moveTo>
                  <a:lnTo>
                    <a:pt x="0" y="0"/>
                  </a:lnTo>
                  <a:lnTo>
                    <a:pt x="1981497" y="0"/>
                  </a:lnTo>
                  <a:lnTo>
                    <a:pt x="1981497" y="385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2921"/>
            <p:cNvSpPr/>
            <p:nvPr/>
          </p:nvSpPr>
          <p:spPr>
            <a:xfrm>
              <a:off x="2951090" y="2456688"/>
              <a:ext cx="23187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lvl="0" algn="ctr"/>
              <a:r>
                <a:rPr lang="en" sz="1600" dirty="0" smtClean="0">
                  <a:solidFill>
                    <a:schemeClr val="accent2"/>
                  </a:solidFill>
                </a:rPr>
                <a:t> </a:t>
              </a:r>
              <a:r>
                <a:rPr lang="en" sz="2000" dirty="0" smtClean="0">
                  <a:solidFill>
                    <a:schemeClr val="accent2"/>
                  </a:solidFill>
                </a:rPr>
                <a:t>*</a:t>
              </a:r>
              <a:r>
                <a:rPr lang="en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r>
                <a:rPr lang="en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 (≥9.9)</a:t>
              </a:r>
              <a:endParaRPr sz="600" dirty="0"/>
            </a:p>
          </p:txBody>
        </p:sp>
        <p:sp>
          <p:nvSpPr>
            <p:cNvPr id="129" name="Shape 2922"/>
            <p:cNvSpPr/>
            <p:nvPr/>
          </p:nvSpPr>
          <p:spPr>
            <a:xfrm>
              <a:off x="2285999" y="4015216"/>
              <a:ext cx="19281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b="1" dirty="0" smtClean="0"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r>
                <a:rPr lang="en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6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(&lt;12)</a:t>
              </a:r>
              <a:endParaRPr sz="600" dirty="0"/>
            </a:p>
          </p:txBody>
        </p:sp>
        <p:sp>
          <p:nvSpPr>
            <p:cNvPr id="130" name="Shape 2923"/>
            <p:cNvSpPr/>
            <p:nvPr/>
          </p:nvSpPr>
          <p:spPr>
            <a:xfrm>
              <a:off x="5533192" y="2933235"/>
              <a:ext cx="2316658" cy="385365"/>
            </a:xfrm>
            <a:custGeom>
              <a:avLst/>
              <a:gdLst/>
              <a:ahLst/>
              <a:cxnLst/>
              <a:rect l="0" t="0" r="0" b="0"/>
              <a:pathLst>
                <a:path w="2316658" h="385365" extrusionOk="0">
                  <a:moveTo>
                    <a:pt x="0" y="385365"/>
                  </a:moveTo>
                  <a:lnTo>
                    <a:pt x="0" y="0"/>
                  </a:lnTo>
                  <a:lnTo>
                    <a:pt x="2316658" y="0"/>
                  </a:lnTo>
                  <a:lnTo>
                    <a:pt x="2316658" y="385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2924"/>
            <p:cNvSpPr/>
            <p:nvPr/>
          </p:nvSpPr>
          <p:spPr>
            <a:xfrm>
              <a:off x="3952384" y="4489084"/>
              <a:ext cx="2036861" cy="385365"/>
            </a:xfrm>
            <a:custGeom>
              <a:avLst/>
              <a:gdLst/>
              <a:ahLst/>
              <a:cxnLst/>
              <a:rect l="0" t="0" r="0" b="0"/>
              <a:pathLst>
                <a:path w="2036861" h="385365" extrusionOk="0">
                  <a:moveTo>
                    <a:pt x="0" y="385365"/>
                  </a:moveTo>
                  <a:lnTo>
                    <a:pt x="0" y="0"/>
                  </a:lnTo>
                  <a:lnTo>
                    <a:pt x="2036861" y="0"/>
                  </a:lnTo>
                  <a:lnTo>
                    <a:pt x="2036861" y="3853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2925"/>
            <p:cNvSpPr/>
            <p:nvPr/>
          </p:nvSpPr>
          <p:spPr>
            <a:xfrm>
              <a:off x="5559832" y="2941074"/>
              <a:ext cx="22635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 </a:t>
              </a:r>
              <a:r>
                <a:rPr lang="en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Low </a:t>
              </a:r>
              <a:r>
                <a:rPr lang="en" sz="1406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(&lt;9.9)</a:t>
              </a:r>
              <a:endParaRPr sz="600" dirty="0"/>
            </a:p>
          </p:txBody>
        </p:sp>
        <p:sp>
          <p:nvSpPr>
            <p:cNvPr id="133" name="Shape 2926"/>
            <p:cNvSpPr/>
            <p:nvPr/>
          </p:nvSpPr>
          <p:spPr>
            <a:xfrm>
              <a:off x="3979024" y="4494244"/>
              <a:ext cx="19836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b="1" dirty="0" smtClean="0"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r>
                <a:rPr lang="en" sz="1406" b="1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6" b="1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High (≥12)</a:t>
              </a:r>
              <a:endParaRPr sz="600" dirty="0"/>
            </a:p>
          </p:txBody>
        </p:sp>
        <p:sp>
          <p:nvSpPr>
            <p:cNvPr id="134" name="Shape 2927"/>
            <p:cNvSpPr/>
            <p:nvPr/>
          </p:nvSpPr>
          <p:spPr>
            <a:xfrm>
              <a:off x="4892818" y="1574514"/>
              <a:ext cx="1016347" cy="752078"/>
            </a:xfrm>
            <a:custGeom>
              <a:avLst/>
              <a:gdLst/>
              <a:ahLst/>
              <a:cxnLst/>
              <a:rect l="0" t="0" r="0" b="0"/>
              <a:pathLst>
                <a:path w="1016347" h="752078" extrusionOk="0">
                  <a:moveTo>
                    <a:pt x="0" y="192682"/>
                  </a:moveTo>
                  <a:lnTo>
                    <a:pt x="7923" y="142812"/>
                  </a:lnTo>
                  <a:lnTo>
                    <a:pt x="31155" y="96341"/>
                  </a:lnTo>
                  <a:lnTo>
                    <a:pt x="68111" y="56435"/>
                  </a:lnTo>
                  <a:lnTo>
                    <a:pt x="116274" y="25814"/>
                  </a:lnTo>
                  <a:lnTo>
                    <a:pt x="172360" y="6565"/>
                  </a:lnTo>
                  <a:lnTo>
                    <a:pt x="232548" y="0"/>
                  </a:lnTo>
                  <a:lnTo>
                    <a:pt x="783799" y="0"/>
                  </a:lnTo>
                  <a:lnTo>
                    <a:pt x="843986" y="6565"/>
                  </a:lnTo>
                  <a:lnTo>
                    <a:pt x="900073" y="25814"/>
                  </a:lnTo>
                  <a:lnTo>
                    <a:pt x="948235" y="56435"/>
                  </a:lnTo>
                  <a:lnTo>
                    <a:pt x="985191" y="96341"/>
                  </a:lnTo>
                  <a:lnTo>
                    <a:pt x="1008423" y="142812"/>
                  </a:lnTo>
                  <a:lnTo>
                    <a:pt x="1016347" y="192682"/>
                  </a:lnTo>
                  <a:lnTo>
                    <a:pt x="1016347" y="559395"/>
                  </a:lnTo>
                  <a:lnTo>
                    <a:pt x="1008423" y="609265"/>
                  </a:lnTo>
                  <a:lnTo>
                    <a:pt x="985191" y="655736"/>
                  </a:lnTo>
                  <a:lnTo>
                    <a:pt x="948235" y="695642"/>
                  </a:lnTo>
                  <a:lnTo>
                    <a:pt x="900073" y="726263"/>
                  </a:lnTo>
                  <a:lnTo>
                    <a:pt x="843986" y="745512"/>
                  </a:lnTo>
                  <a:lnTo>
                    <a:pt x="783799" y="752078"/>
                  </a:lnTo>
                  <a:lnTo>
                    <a:pt x="232548" y="752078"/>
                  </a:lnTo>
                  <a:lnTo>
                    <a:pt x="172360" y="745512"/>
                  </a:lnTo>
                  <a:lnTo>
                    <a:pt x="116274" y="726263"/>
                  </a:lnTo>
                  <a:lnTo>
                    <a:pt x="68111" y="695642"/>
                  </a:lnTo>
                  <a:lnTo>
                    <a:pt x="31155" y="655736"/>
                  </a:lnTo>
                  <a:lnTo>
                    <a:pt x="7923" y="609265"/>
                  </a:lnTo>
                  <a:lnTo>
                    <a:pt x="0" y="559395"/>
                  </a:lnTo>
                  <a:close/>
                </a:path>
              </a:pathLst>
            </a:custGeom>
            <a:solidFill>
              <a:srgbClr val="DEEBF7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2928"/>
            <p:cNvSpPr/>
            <p:nvPr/>
          </p:nvSpPr>
          <p:spPr>
            <a:xfrm>
              <a:off x="3602288" y="3130363"/>
              <a:ext cx="1016347" cy="752078"/>
            </a:xfrm>
            <a:custGeom>
              <a:avLst/>
              <a:gdLst/>
              <a:ahLst/>
              <a:cxnLst/>
              <a:rect l="0" t="0" r="0" b="0"/>
              <a:pathLst>
                <a:path w="1016347" h="752078" extrusionOk="0">
                  <a:moveTo>
                    <a:pt x="0" y="192682"/>
                  </a:moveTo>
                  <a:lnTo>
                    <a:pt x="7923" y="142812"/>
                  </a:lnTo>
                  <a:lnTo>
                    <a:pt x="31155" y="96341"/>
                  </a:lnTo>
                  <a:lnTo>
                    <a:pt x="68111" y="56435"/>
                  </a:lnTo>
                  <a:lnTo>
                    <a:pt x="116274" y="25814"/>
                  </a:lnTo>
                  <a:lnTo>
                    <a:pt x="172360" y="6565"/>
                  </a:lnTo>
                  <a:lnTo>
                    <a:pt x="232548" y="0"/>
                  </a:lnTo>
                  <a:lnTo>
                    <a:pt x="783799" y="0"/>
                  </a:lnTo>
                  <a:lnTo>
                    <a:pt x="843986" y="6565"/>
                  </a:lnTo>
                  <a:lnTo>
                    <a:pt x="900073" y="25814"/>
                  </a:lnTo>
                  <a:lnTo>
                    <a:pt x="948235" y="56435"/>
                  </a:lnTo>
                  <a:lnTo>
                    <a:pt x="985191" y="96341"/>
                  </a:lnTo>
                  <a:lnTo>
                    <a:pt x="1008423" y="142812"/>
                  </a:lnTo>
                  <a:lnTo>
                    <a:pt x="1016347" y="192682"/>
                  </a:lnTo>
                  <a:lnTo>
                    <a:pt x="1016347" y="559395"/>
                  </a:lnTo>
                  <a:lnTo>
                    <a:pt x="1008423" y="609265"/>
                  </a:lnTo>
                  <a:lnTo>
                    <a:pt x="985191" y="655736"/>
                  </a:lnTo>
                  <a:lnTo>
                    <a:pt x="948235" y="695642"/>
                  </a:lnTo>
                  <a:lnTo>
                    <a:pt x="900073" y="726263"/>
                  </a:lnTo>
                  <a:lnTo>
                    <a:pt x="843986" y="745512"/>
                  </a:lnTo>
                  <a:lnTo>
                    <a:pt x="783799" y="752078"/>
                  </a:lnTo>
                  <a:lnTo>
                    <a:pt x="232548" y="752078"/>
                  </a:lnTo>
                  <a:lnTo>
                    <a:pt x="172360" y="745512"/>
                  </a:lnTo>
                  <a:lnTo>
                    <a:pt x="116274" y="726263"/>
                  </a:lnTo>
                  <a:lnTo>
                    <a:pt x="68111" y="695642"/>
                  </a:lnTo>
                  <a:lnTo>
                    <a:pt x="31155" y="655736"/>
                  </a:lnTo>
                  <a:lnTo>
                    <a:pt x="7923" y="609265"/>
                  </a:lnTo>
                  <a:lnTo>
                    <a:pt x="0" y="559395"/>
                  </a:lnTo>
                  <a:close/>
                </a:path>
              </a:pathLst>
            </a:custGeom>
            <a:solidFill>
              <a:srgbClr val="B2D2E8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2929"/>
            <p:cNvSpPr/>
            <p:nvPr/>
          </p:nvSpPr>
          <p:spPr>
            <a:xfrm>
              <a:off x="2779513" y="4997382"/>
              <a:ext cx="941189" cy="752078"/>
            </a:xfrm>
            <a:custGeom>
              <a:avLst/>
              <a:gdLst/>
              <a:ahLst/>
              <a:cxnLst/>
              <a:rect l="0" t="0" r="0" b="0"/>
              <a:pathLst>
                <a:path w="941189" h="752078" extrusionOk="0">
                  <a:moveTo>
                    <a:pt x="0" y="192682"/>
                  </a:moveTo>
                  <a:lnTo>
                    <a:pt x="7923" y="142812"/>
                  </a:lnTo>
                  <a:lnTo>
                    <a:pt x="31155" y="96341"/>
                  </a:lnTo>
                  <a:lnTo>
                    <a:pt x="68111" y="56435"/>
                  </a:lnTo>
                  <a:lnTo>
                    <a:pt x="116274" y="25814"/>
                  </a:lnTo>
                  <a:lnTo>
                    <a:pt x="172360" y="6565"/>
                  </a:lnTo>
                  <a:lnTo>
                    <a:pt x="232548" y="0"/>
                  </a:lnTo>
                  <a:lnTo>
                    <a:pt x="708640" y="0"/>
                  </a:lnTo>
                  <a:lnTo>
                    <a:pt x="768828" y="6565"/>
                  </a:lnTo>
                  <a:lnTo>
                    <a:pt x="824914" y="25814"/>
                  </a:lnTo>
                  <a:lnTo>
                    <a:pt x="873077" y="56435"/>
                  </a:lnTo>
                  <a:lnTo>
                    <a:pt x="910033" y="96341"/>
                  </a:lnTo>
                  <a:lnTo>
                    <a:pt x="933265" y="142812"/>
                  </a:lnTo>
                  <a:lnTo>
                    <a:pt x="941189" y="192682"/>
                  </a:lnTo>
                  <a:lnTo>
                    <a:pt x="941189" y="559395"/>
                  </a:lnTo>
                  <a:lnTo>
                    <a:pt x="933265" y="609265"/>
                  </a:lnTo>
                  <a:lnTo>
                    <a:pt x="910033" y="655736"/>
                  </a:lnTo>
                  <a:lnTo>
                    <a:pt x="873077" y="695642"/>
                  </a:lnTo>
                  <a:lnTo>
                    <a:pt x="824914" y="726263"/>
                  </a:lnTo>
                  <a:lnTo>
                    <a:pt x="768828" y="745512"/>
                  </a:lnTo>
                  <a:lnTo>
                    <a:pt x="708640" y="752078"/>
                  </a:lnTo>
                  <a:lnTo>
                    <a:pt x="232548" y="752078"/>
                  </a:lnTo>
                  <a:lnTo>
                    <a:pt x="172360" y="745512"/>
                  </a:lnTo>
                  <a:lnTo>
                    <a:pt x="116274" y="726263"/>
                  </a:lnTo>
                  <a:lnTo>
                    <a:pt x="68111" y="695642"/>
                  </a:lnTo>
                  <a:lnTo>
                    <a:pt x="31155" y="655736"/>
                  </a:lnTo>
                  <a:lnTo>
                    <a:pt x="7923" y="609265"/>
                  </a:lnTo>
                  <a:lnTo>
                    <a:pt x="0" y="559395"/>
                  </a:lnTo>
                  <a:close/>
                </a:path>
              </a:pathLst>
            </a:custGeom>
            <a:solidFill>
              <a:srgbClr val="6BAED6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2930"/>
            <p:cNvSpPr/>
            <p:nvPr/>
          </p:nvSpPr>
          <p:spPr>
            <a:xfrm>
              <a:off x="4194750" y="4997382"/>
              <a:ext cx="1552128" cy="752078"/>
            </a:xfrm>
            <a:custGeom>
              <a:avLst/>
              <a:gdLst/>
              <a:ahLst/>
              <a:cxnLst/>
              <a:rect l="0" t="0" r="0" b="0"/>
              <a:pathLst>
                <a:path w="1552128" h="752078" extrusionOk="0">
                  <a:moveTo>
                    <a:pt x="0" y="192682"/>
                  </a:moveTo>
                  <a:lnTo>
                    <a:pt x="7923" y="142812"/>
                  </a:lnTo>
                  <a:lnTo>
                    <a:pt x="31155" y="96341"/>
                  </a:lnTo>
                  <a:lnTo>
                    <a:pt x="68111" y="56435"/>
                  </a:lnTo>
                  <a:lnTo>
                    <a:pt x="116274" y="25814"/>
                  </a:lnTo>
                  <a:lnTo>
                    <a:pt x="172360" y="6565"/>
                  </a:lnTo>
                  <a:lnTo>
                    <a:pt x="232548" y="0"/>
                  </a:lnTo>
                  <a:lnTo>
                    <a:pt x="1319580" y="0"/>
                  </a:lnTo>
                  <a:lnTo>
                    <a:pt x="1379768" y="6565"/>
                  </a:lnTo>
                  <a:lnTo>
                    <a:pt x="1435854" y="25814"/>
                  </a:lnTo>
                  <a:lnTo>
                    <a:pt x="1484016" y="56435"/>
                  </a:lnTo>
                  <a:lnTo>
                    <a:pt x="1520972" y="96341"/>
                  </a:lnTo>
                  <a:lnTo>
                    <a:pt x="1544204" y="142812"/>
                  </a:lnTo>
                  <a:lnTo>
                    <a:pt x="1552128" y="192682"/>
                  </a:lnTo>
                  <a:lnTo>
                    <a:pt x="1552128" y="559395"/>
                  </a:lnTo>
                  <a:lnTo>
                    <a:pt x="1544204" y="609265"/>
                  </a:lnTo>
                  <a:lnTo>
                    <a:pt x="1520972" y="655736"/>
                  </a:lnTo>
                  <a:lnTo>
                    <a:pt x="1484016" y="695642"/>
                  </a:lnTo>
                  <a:lnTo>
                    <a:pt x="1435854" y="726263"/>
                  </a:lnTo>
                  <a:lnTo>
                    <a:pt x="1379768" y="745512"/>
                  </a:lnTo>
                  <a:lnTo>
                    <a:pt x="1319580" y="752078"/>
                  </a:lnTo>
                  <a:lnTo>
                    <a:pt x="232548" y="752078"/>
                  </a:lnTo>
                  <a:lnTo>
                    <a:pt x="172360" y="745512"/>
                  </a:lnTo>
                  <a:lnTo>
                    <a:pt x="116274" y="726263"/>
                  </a:lnTo>
                  <a:lnTo>
                    <a:pt x="68111" y="695642"/>
                  </a:lnTo>
                  <a:lnTo>
                    <a:pt x="31155" y="655736"/>
                  </a:lnTo>
                  <a:lnTo>
                    <a:pt x="7923" y="609265"/>
                  </a:lnTo>
                  <a:lnTo>
                    <a:pt x="0" y="559395"/>
                  </a:lnTo>
                  <a:close/>
                </a:path>
              </a:pathLst>
            </a:custGeom>
            <a:solidFill>
              <a:srgbClr val="E5F5E0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2931"/>
            <p:cNvSpPr/>
            <p:nvPr/>
          </p:nvSpPr>
          <p:spPr>
            <a:xfrm>
              <a:off x="5915457" y="4997382"/>
              <a:ext cx="1552128" cy="752078"/>
            </a:xfrm>
            <a:custGeom>
              <a:avLst/>
              <a:gdLst/>
              <a:ahLst/>
              <a:cxnLst/>
              <a:rect l="0" t="0" r="0" b="0"/>
              <a:pathLst>
                <a:path w="1552128" h="752078" extrusionOk="0">
                  <a:moveTo>
                    <a:pt x="0" y="192682"/>
                  </a:moveTo>
                  <a:lnTo>
                    <a:pt x="7923" y="142812"/>
                  </a:lnTo>
                  <a:lnTo>
                    <a:pt x="31155" y="96341"/>
                  </a:lnTo>
                  <a:lnTo>
                    <a:pt x="68111" y="56435"/>
                  </a:lnTo>
                  <a:lnTo>
                    <a:pt x="116274" y="25814"/>
                  </a:lnTo>
                  <a:lnTo>
                    <a:pt x="172360" y="6565"/>
                  </a:lnTo>
                  <a:lnTo>
                    <a:pt x="232548" y="0"/>
                  </a:lnTo>
                  <a:lnTo>
                    <a:pt x="1319580" y="0"/>
                  </a:lnTo>
                  <a:lnTo>
                    <a:pt x="1379768" y="6565"/>
                  </a:lnTo>
                  <a:lnTo>
                    <a:pt x="1435854" y="25814"/>
                  </a:lnTo>
                  <a:lnTo>
                    <a:pt x="1484016" y="56435"/>
                  </a:lnTo>
                  <a:lnTo>
                    <a:pt x="1520972" y="96341"/>
                  </a:lnTo>
                  <a:lnTo>
                    <a:pt x="1544204" y="142812"/>
                  </a:lnTo>
                  <a:lnTo>
                    <a:pt x="1552128" y="192682"/>
                  </a:lnTo>
                  <a:lnTo>
                    <a:pt x="1552128" y="559395"/>
                  </a:lnTo>
                  <a:lnTo>
                    <a:pt x="1544204" y="609265"/>
                  </a:lnTo>
                  <a:lnTo>
                    <a:pt x="1520972" y="655736"/>
                  </a:lnTo>
                  <a:lnTo>
                    <a:pt x="1484016" y="695642"/>
                  </a:lnTo>
                  <a:lnTo>
                    <a:pt x="1435854" y="726263"/>
                  </a:lnTo>
                  <a:lnTo>
                    <a:pt x="1379768" y="745512"/>
                  </a:lnTo>
                  <a:lnTo>
                    <a:pt x="1319580" y="752078"/>
                  </a:lnTo>
                  <a:lnTo>
                    <a:pt x="232548" y="752078"/>
                  </a:lnTo>
                  <a:lnTo>
                    <a:pt x="172360" y="745512"/>
                  </a:lnTo>
                  <a:lnTo>
                    <a:pt x="116274" y="726263"/>
                  </a:lnTo>
                  <a:lnTo>
                    <a:pt x="68111" y="695642"/>
                  </a:lnTo>
                  <a:lnTo>
                    <a:pt x="31155" y="655736"/>
                  </a:lnTo>
                  <a:lnTo>
                    <a:pt x="7923" y="609265"/>
                  </a:lnTo>
                  <a:lnTo>
                    <a:pt x="0" y="559395"/>
                  </a:lnTo>
                  <a:close/>
                </a:path>
              </a:pathLst>
            </a:custGeom>
            <a:solidFill>
              <a:srgbClr val="74C476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2932"/>
            <p:cNvSpPr/>
            <p:nvPr/>
          </p:nvSpPr>
          <p:spPr>
            <a:xfrm>
              <a:off x="5060696" y="1663712"/>
              <a:ext cx="6807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endParaRPr sz="600" dirty="0"/>
            </a:p>
          </p:txBody>
        </p:sp>
        <p:sp>
          <p:nvSpPr>
            <p:cNvPr id="140" name="Shape 2933"/>
            <p:cNvSpPr/>
            <p:nvPr/>
          </p:nvSpPr>
          <p:spPr>
            <a:xfrm>
              <a:off x="5023117" y="2032012"/>
              <a:ext cx="7557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88  60</a:t>
              </a:r>
              <a:endParaRPr sz="600" dirty="0"/>
            </a:p>
          </p:txBody>
        </p:sp>
        <p:sp>
          <p:nvSpPr>
            <p:cNvPr id="141" name="Shape 2934"/>
            <p:cNvSpPr/>
            <p:nvPr/>
          </p:nvSpPr>
          <p:spPr>
            <a:xfrm>
              <a:off x="3770166" y="3219561"/>
              <a:ext cx="6807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endParaRPr sz="600" dirty="0"/>
            </a:p>
          </p:txBody>
        </p:sp>
        <p:sp>
          <p:nvSpPr>
            <p:cNvPr id="142" name="Shape 2935"/>
            <p:cNvSpPr/>
            <p:nvPr/>
          </p:nvSpPr>
          <p:spPr>
            <a:xfrm>
              <a:off x="3732587" y="3587861"/>
              <a:ext cx="7557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86  17</a:t>
              </a:r>
              <a:endParaRPr sz="600"/>
            </a:p>
          </p:txBody>
        </p:sp>
        <p:sp>
          <p:nvSpPr>
            <p:cNvPr id="143" name="Shape 2936"/>
            <p:cNvSpPr/>
            <p:nvPr/>
          </p:nvSpPr>
          <p:spPr>
            <a:xfrm>
              <a:off x="2909812" y="5086580"/>
              <a:ext cx="680700" cy="19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6" dirty="0" smtClean="0"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endParaRPr sz="600" dirty="0"/>
            </a:p>
          </p:txBody>
        </p:sp>
        <p:sp>
          <p:nvSpPr>
            <p:cNvPr id="144" name="Shape 2937"/>
            <p:cNvSpPr/>
            <p:nvPr/>
          </p:nvSpPr>
          <p:spPr>
            <a:xfrm>
              <a:off x="2949475" y="5454880"/>
              <a:ext cx="6012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85  8</a:t>
              </a:r>
              <a:endParaRPr sz="600"/>
            </a:p>
          </p:txBody>
        </p:sp>
        <p:sp>
          <p:nvSpPr>
            <p:cNvPr id="145" name="Shape 2938"/>
            <p:cNvSpPr/>
            <p:nvPr/>
          </p:nvSpPr>
          <p:spPr>
            <a:xfrm>
              <a:off x="4325049" y="5086183"/>
              <a:ext cx="12915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Non-</a:t>
              </a:r>
              <a:r>
                <a:rPr lang="en-US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endParaRPr sz="600" dirty="0"/>
            </a:p>
          </p:txBody>
        </p:sp>
        <p:sp>
          <p:nvSpPr>
            <p:cNvPr id="146" name="Shape 2939"/>
            <p:cNvSpPr/>
            <p:nvPr/>
          </p:nvSpPr>
          <p:spPr>
            <a:xfrm>
              <a:off x="4747424" y="5454880"/>
              <a:ext cx="4467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1  9</a:t>
              </a:r>
              <a:endParaRPr sz="600"/>
            </a:p>
          </p:txBody>
        </p:sp>
        <p:sp>
          <p:nvSpPr>
            <p:cNvPr id="147" name="Shape 2940"/>
            <p:cNvSpPr/>
            <p:nvPr/>
          </p:nvSpPr>
          <p:spPr>
            <a:xfrm>
              <a:off x="6045756" y="5086183"/>
              <a:ext cx="12915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Non-</a:t>
              </a:r>
              <a:r>
                <a:rPr lang="en-US" sz="1406" dirty="0" smtClea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___</a:t>
              </a:r>
              <a:endParaRPr sz="600" dirty="0"/>
            </a:p>
          </p:txBody>
        </p:sp>
        <p:sp>
          <p:nvSpPr>
            <p:cNvPr id="148" name="Shape 2941"/>
            <p:cNvSpPr/>
            <p:nvPr/>
          </p:nvSpPr>
          <p:spPr>
            <a:xfrm>
              <a:off x="6390888" y="5454880"/>
              <a:ext cx="601200" cy="1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6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2  43</a:t>
              </a:r>
              <a:endParaRPr sz="600"/>
            </a:p>
          </p:txBody>
        </p:sp>
      </p:grpSp>
      <p:sp>
        <p:nvSpPr>
          <p:cNvPr id="151" name="Shape 1128"/>
          <p:cNvSpPr txBox="1"/>
          <p:nvPr/>
        </p:nvSpPr>
        <p:spPr>
          <a:xfrm>
            <a:off x="5484461" y="3458883"/>
            <a:ext cx="1600628" cy="28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Treatment </a:t>
            </a:r>
            <a:r>
              <a:rPr lang="en-US" sz="1400" b="0" i="0" u="none" strike="noStrike" cap="none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&amp; Low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38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8DBF3D3-5088-EF4F-990F-0317102C8BEC}"/>
              </a:ext>
            </a:extLst>
          </p:cNvPr>
          <p:cNvSpPr txBox="1"/>
          <p:nvPr/>
        </p:nvSpPr>
        <p:spPr>
          <a:xfrm>
            <a:off x="306542" y="196000"/>
            <a:ext cx="7884958" cy="520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87000"/>
              </a:lnSpc>
              <a:defRPr/>
            </a:pPr>
            <a:r>
              <a:rPr lang="en-US" sz="3200" b="1" spc="-150" dirty="0" err="1" smtClean="0"/>
              <a:t>Medidata’s</a:t>
            </a:r>
            <a:r>
              <a:rPr lang="en-US" sz="3200" b="1" spc="-150" dirty="0" smtClean="0"/>
              <a:t> Goal: Better Clinical Trials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83574" y="1698897"/>
            <a:ext cx="3530171" cy="2178181"/>
            <a:chOff x="4978400" y="1249680"/>
            <a:chExt cx="3210925" cy="1981200"/>
          </a:xfrm>
          <a:effectLst>
            <a:outerShdw blurRad="152400" dist="9271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6" name="Oval 25"/>
            <p:cNvSpPr/>
            <p:nvPr/>
          </p:nvSpPr>
          <p:spPr>
            <a:xfrm>
              <a:off x="4978400" y="1249680"/>
              <a:ext cx="1981200" cy="1981200"/>
            </a:xfrm>
            <a:prstGeom prst="ellipse">
              <a:avLst/>
            </a:prstGeom>
            <a:solidFill>
              <a:srgbClr val="008FBE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buFontTx/>
                <a:buNone/>
              </a:pPr>
              <a:endParaRPr lang="en-US" sz="1800" kern="1200" dirty="0">
                <a:solidFill>
                  <a:srgbClr val="FFFFFF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208125" y="1249680"/>
              <a:ext cx="1981200" cy="1981200"/>
            </a:xfrm>
            <a:prstGeom prst="ellipse">
              <a:avLst/>
            </a:prstGeom>
            <a:solidFill>
              <a:srgbClr val="576069"/>
            </a:solidFill>
            <a:ln>
              <a:noFill/>
            </a:ln>
            <a:effectLst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buFontTx/>
                <a:buNone/>
              </a:pPr>
              <a:endParaRPr lang="en-US" sz="1800" kern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48" y="1933470"/>
            <a:ext cx="843015" cy="17059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54975" y="2814712"/>
            <a:ext cx="1156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1100" kern="1200" dirty="0">
                <a:solidFill>
                  <a:srgbClr val="FFFFFF"/>
                </a:solidFill>
                <a:latin typeface="arial" charset="0"/>
                <a:ea typeface=""/>
                <a:cs typeface="Georgia"/>
              </a:rPr>
              <a:t>Data Capture </a:t>
            </a:r>
          </a:p>
          <a:p>
            <a:pPr defTabSz="457200">
              <a:buClrTx/>
              <a:buFontTx/>
              <a:buNone/>
            </a:pPr>
            <a:r>
              <a:rPr lang="en-US" sz="1100" kern="1200" dirty="0">
                <a:solidFill>
                  <a:srgbClr val="FFFFFF"/>
                </a:solidFill>
                <a:latin typeface="arial" charset="0"/>
                <a:ea typeface=""/>
                <a:cs typeface="Georgia"/>
              </a:rPr>
              <a:t>&amp;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79176" y="2814712"/>
            <a:ext cx="1156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sz="1100" kern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Trial Planning </a:t>
            </a:r>
          </a:p>
          <a:p>
            <a:pPr algn="r" defTabSz="457200">
              <a:buClrTx/>
              <a:buFontTx/>
              <a:buNone/>
            </a:pPr>
            <a:r>
              <a:rPr lang="en-US" sz="1100" kern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&amp; Management</a:t>
            </a:r>
          </a:p>
        </p:txBody>
      </p:sp>
      <p:sp>
        <p:nvSpPr>
          <p:cNvPr id="31" name="Oval 30"/>
          <p:cNvSpPr/>
          <p:nvPr/>
        </p:nvSpPr>
        <p:spPr>
          <a:xfrm flipH="1">
            <a:off x="2894142" y="826223"/>
            <a:ext cx="824237" cy="824238"/>
          </a:xfrm>
          <a:prstGeom prst="ellipse">
            <a:avLst/>
          </a:prstGeom>
          <a:solidFill>
            <a:srgbClr val="008FB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Mobile Health</a:t>
            </a:r>
          </a:p>
        </p:txBody>
      </p:sp>
      <p:sp>
        <p:nvSpPr>
          <p:cNvPr id="32" name="Oval 31"/>
          <p:cNvSpPr/>
          <p:nvPr/>
        </p:nvSpPr>
        <p:spPr>
          <a:xfrm>
            <a:off x="5342072" y="3918301"/>
            <a:ext cx="824238" cy="824238"/>
          </a:xfrm>
          <a:prstGeom prst="ellipse">
            <a:avLst/>
          </a:prstGeom>
          <a:solidFill>
            <a:srgbClr val="5760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eTMF</a:t>
            </a:r>
          </a:p>
        </p:txBody>
      </p:sp>
      <p:sp>
        <p:nvSpPr>
          <p:cNvPr id="33" name="Oval 32"/>
          <p:cNvSpPr/>
          <p:nvPr/>
        </p:nvSpPr>
        <p:spPr>
          <a:xfrm>
            <a:off x="6153719" y="3310858"/>
            <a:ext cx="824238" cy="824238"/>
          </a:xfrm>
          <a:prstGeom prst="ellipse">
            <a:avLst/>
          </a:prstGeom>
          <a:solidFill>
            <a:srgbClr val="5760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CTMS</a:t>
            </a:r>
          </a:p>
        </p:txBody>
      </p:sp>
      <p:sp>
        <p:nvSpPr>
          <p:cNvPr id="34" name="Oval 33"/>
          <p:cNvSpPr/>
          <p:nvPr/>
        </p:nvSpPr>
        <p:spPr>
          <a:xfrm>
            <a:off x="6452990" y="2364192"/>
            <a:ext cx="843255" cy="843255"/>
          </a:xfrm>
          <a:prstGeom prst="ellipse">
            <a:avLst/>
          </a:prstGeom>
          <a:solidFill>
            <a:srgbClr val="5760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Strategic Monitoring</a:t>
            </a:r>
          </a:p>
        </p:txBody>
      </p:sp>
      <p:sp>
        <p:nvSpPr>
          <p:cNvPr id="35" name="Oval 34"/>
          <p:cNvSpPr/>
          <p:nvPr/>
        </p:nvSpPr>
        <p:spPr>
          <a:xfrm>
            <a:off x="6136048" y="1452099"/>
            <a:ext cx="824238" cy="824238"/>
          </a:xfrm>
          <a:prstGeom prst="ellipse">
            <a:avLst/>
          </a:prstGeom>
          <a:solidFill>
            <a:srgbClr val="5760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Site Grants &amp; Payments</a:t>
            </a:r>
          </a:p>
        </p:txBody>
      </p:sp>
      <p:sp>
        <p:nvSpPr>
          <p:cNvPr id="36" name="Oval 35"/>
          <p:cNvSpPr/>
          <p:nvPr/>
        </p:nvSpPr>
        <p:spPr>
          <a:xfrm>
            <a:off x="5336969" y="826223"/>
            <a:ext cx="824238" cy="824238"/>
          </a:xfrm>
          <a:prstGeom prst="ellipse">
            <a:avLst/>
          </a:prstGeom>
          <a:solidFill>
            <a:srgbClr val="57606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Study Design &amp; Feasibility</a:t>
            </a:r>
          </a:p>
        </p:txBody>
      </p:sp>
      <p:sp>
        <p:nvSpPr>
          <p:cNvPr id="37" name="Oval 36"/>
          <p:cNvSpPr/>
          <p:nvPr/>
        </p:nvSpPr>
        <p:spPr>
          <a:xfrm flipH="1">
            <a:off x="2894142" y="3893404"/>
            <a:ext cx="824237" cy="824238"/>
          </a:xfrm>
          <a:prstGeom prst="ellipse">
            <a:avLst/>
          </a:prstGeom>
          <a:solidFill>
            <a:srgbClr val="008FB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Biostats</a:t>
            </a:r>
            <a:b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</a:b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&amp;Safety</a:t>
            </a:r>
          </a:p>
        </p:txBody>
      </p:sp>
      <p:sp>
        <p:nvSpPr>
          <p:cNvPr id="38" name="Oval 37"/>
          <p:cNvSpPr/>
          <p:nvPr/>
        </p:nvSpPr>
        <p:spPr>
          <a:xfrm flipH="1">
            <a:off x="2108147" y="3310858"/>
            <a:ext cx="824237" cy="824238"/>
          </a:xfrm>
          <a:prstGeom prst="ellipse">
            <a:avLst/>
          </a:prstGeom>
          <a:solidFill>
            <a:srgbClr val="008FB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Random-ization &amp; Supply</a:t>
            </a:r>
          </a:p>
        </p:txBody>
      </p:sp>
      <p:sp>
        <p:nvSpPr>
          <p:cNvPr id="39" name="Oval 38"/>
          <p:cNvSpPr/>
          <p:nvPr/>
        </p:nvSpPr>
        <p:spPr>
          <a:xfrm flipH="1">
            <a:off x="1775474" y="2364799"/>
            <a:ext cx="824237" cy="824238"/>
          </a:xfrm>
          <a:prstGeom prst="ellipse">
            <a:avLst/>
          </a:prstGeom>
          <a:solidFill>
            <a:srgbClr val="008FB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Site &amp;</a:t>
            </a:r>
            <a:b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</a:b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Lab Data</a:t>
            </a:r>
          </a:p>
        </p:txBody>
      </p:sp>
      <p:sp>
        <p:nvSpPr>
          <p:cNvPr id="40" name="Oval 39"/>
          <p:cNvSpPr/>
          <p:nvPr/>
        </p:nvSpPr>
        <p:spPr>
          <a:xfrm flipH="1">
            <a:off x="2102492" y="1455840"/>
            <a:ext cx="824237" cy="824238"/>
          </a:xfrm>
          <a:prstGeom prst="ellipse">
            <a:avLst/>
          </a:prstGeom>
          <a:solidFill>
            <a:srgbClr val="008FB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buClrTx/>
              <a:buFontTx/>
              <a:buNone/>
            </a:pP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Images</a:t>
            </a:r>
            <a:b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</a:b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Genomics</a:t>
            </a:r>
            <a:b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</a:br>
            <a:r>
              <a:rPr lang="en-US" sz="1000" kern="1200" dirty="0">
                <a:solidFill>
                  <a:srgbClr val="FFFFFF"/>
                </a:solidFill>
                <a:ea typeface="Arial" charset="0"/>
                <a:cs typeface="Arial" charset="0"/>
              </a:rPr>
              <a:t>RWE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41561" y="2439608"/>
            <a:ext cx="7745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buClrTx/>
              <a:buFontTx/>
              <a:buNone/>
            </a:pPr>
            <a:r>
              <a:rPr lang="en-US" sz="2100" b="1" kern="1200" spc="-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Rave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57371" y="2439608"/>
            <a:ext cx="7922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>
              <a:buClrTx/>
              <a:buFontTx/>
              <a:buNone/>
            </a:pPr>
            <a:r>
              <a:rPr lang="en-US" sz="2100" b="1" kern="1200" spc="-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Edge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45744" y="2470971"/>
            <a:ext cx="8002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lnSpc>
                <a:spcPts val="2100"/>
              </a:lnSpc>
              <a:buClrTx/>
              <a:buFontTx/>
              <a:buNone/>
            </a:pPr>
            <a:r>
              <a:rPr lang="en-US" sz="1800" b="1" kern="1200" spc="-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MEDS</a:t>
            </a:r>
          </a:p>
          <a:p>
            <a:pPr algn="ctr" defTabSz="457200">
              <a:lnSpc>
                <a:spcPts val="2100"/>
              </a:lnSpc>
              <a:buClrTx/>
              <a:buFontTx/>
              <a:buNone/>
            </a:pPr>
            <a:r>
              <a:rPr lang="en-US" sz="1800" b="1" kern="1200" spc="-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&amp; AI</a:t>
            </a:r>
          </a:p>
        </p:txBody>
      </p:sp>
    </p:spTree>
    <p:extLst>
      <p:ext uri="{BB962C8B-B14F-4D97-AF65-F5344CB8AC3E}">
        <p14:creationId xmlns:p14="http://schemas.microsoft.com/office/powerpoint/2010/main" val="3796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8128" y="-4572"/>
            <a:ext cx="9152128" cy="5148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240" y="2213960"/>
            <a:ext cx="5899160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70000"/>
              </a:lnSpc>
              <a:buClrTx/>
              <a:buFontTx/>
              <a:buNone/>
            </a:pPr>
            <a:r>
              <a:rPr lang="en-US" sz="5400" b="1" kern="1200" spc="-300" dirty="0">
                <a:solidFill>
                  <a:srgbClr val="FFFFFF"/>
                </a:solidFill>
                <a:ea typeface=""/>
              </a:rPr>
              <a:t>Thank you</a:t>
            </a:r>
            <a:r>
              <a:rPr lang="en-US" sz="5400" b="1" kern="1200" spc="-300" dirty="0" smtClean="0">
                <a:solidFill>
                  <a:srgbClr val="FFFFFF"/>
                </a:solidFill>
                <a:ea typeface=""/>
              </a:rPr>
              <a:t>.</a:t>
            </a:r>
          </a:p>
          <a:p>
            <a:pPr defTabSz="457200">
              <a:lnSpc>
                <a:spcPct val="70000"/>
              </a:lnSpc>
              <a:buClrTx/>
              <a:buFontTx/>
              <a:buNone/>
            </a:pPr>
            <a:endParaRPr lang="en-US" sz="5400" b="1" kern="1200" spc="-300" dirty="0">
              <a:solidFill>
                <a:srgbClr val="FFFFFF"/>
              </a:solidFill>
              <a:ea typeface=""/>
            </a:endParaRPr>
          </a:p>
          <a:p>
            <a:pPr defTabSz="457200">
              <a:lnSpc>
                <a:spcPct val="70000"/>
              </a:lnSpc>
              <a:buClrTx/>
              <a:buFontTx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Steve </a:t>
            </a:r>
            <a:r>
              <a:rPr lang="en-US" sz="2000" dirty="0" err="1" smtClean="0">
                <a:solidFill>
                  <a:schemeClr val="bg2"/>
                </a:solidFill>
              </a:rPr>
              <a:t>Schwager</a:t>
            </a:r>
            <a:r>
              <a:rPr lang="en-US" sz="2000" dirty="0" smtClean="0">
                <a:solidFill>
                  <a:schemeClr val="bg2"/>
                </a:solidFill>
              </a:rPr>
              <a:t>  </a:t>
            </a:r>
            <a:r>
              <a:rPr lang="en-US" sz="2000" u="sng" dirty="0" err="1" smtClean="0">
                <a:solidFill>
                  <a:schemeClr val="bg2"/>
                </a:solidFill>
              </a:rPr>
              <a:t>sschwager@mdsol.com</a:t>
            </a:r>
            <a:endParaRPr lang="en-US" sz="2000" u="sng" dirty="0" smtClean="0">
              <a:solidFill>
                <a:schemeClr val="bg2"/>
              </a:solidFill>
            </a:endParaRPr>
          </a:p>
          <a:p>
            <a:pPr defTabSz="457200">
              <a:lnSpc>
                <a:spcPct val="70000"/>
              </a:lnSpc>
              <a:buClrTx/>
              <a:buFontTx/>
              <a:buNone/>
            </a:pPr>
            <a:endParaRPr lang="en-US" sz="2000" dirty="0" smtClean="0">
              <a:solidFill>
                <a:schemeClr val="bg2"/>
              </a:solidFill>
            </a:endParaRPr>
          </a:p>
          <a:p>
            <a:pPr defTabSz="457200">
              <a:lnSpc>
                <a:spcPct val="70000"/>
              </a:lnSpc>
              <a:buClrTx/>
              <a:buFontTx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Jason Mezey  </a:t>
            </a:r>
            <a:r>
              <a:rPr lang="en-US" sz="2000" u="sng" dirty="0" err="1" smtClean="0">
                <a:solidFill>
                  <a:schemeClr val="bg2"/>
                </a:solidFill>
              </a:rPr>
              <a:t>jmezey@mdsol.com</a:t>
            </a:r>
            <a:endParaRPr lang="en-US" sz="2000" b="1" u="sng" kern="1200" spc="-300" dirty="0">
              <a:solidFill>
                <a:schemeClr val="bg2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757585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05DB4A-1908-C549-A9F5-4BAB75D09E34}"/>
              </a:ext>
            </a:extLst>
          </p:cNvPr>
          <p:cNvSpPr/>
          <p:nvPr/>
        </p:nvSpPr>
        <p:spPr>
          <a:xfrm>
            <a:off x="3572540" y="2998383"/>
            <a:ext cx="691115" cy="99620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3812E5D8-416B-F149-9F54-E8F21BEAF4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393642"/>
              </p:ext>
            </p:extLst>
          </p:nvPr>
        </p:nvGraphicFramePr>
        <p:xfrm>
          <a:off x="290464" y="485418"/>
          <a:ext cx="4133654" cy="3558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Rectangle 32"/>
          <p:cNvSpPr/>
          <p:nvPr/>
        </p:nvSpPr>
        <p:spPr>
          <a:xfrm>
            <a:off x="4572000" y="0"/>
            <a:ext cx="4572000" cy="4883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231BD162-CBA6-4A45-870A-0D4D2974CA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7518" y="4529439"/>
            <a:ext cx="8229600" cy="290693"/>
          </a:xfrm>
        </p:spPr>
        <p:txBody>
          <a:bodyPr/>
          <a:lstStyle/>
          <a:p>
            <a:pPr marL="114300" indent="-114300">
              <a:buFont typeface="+mj-lt"/>
              <a:buAutoNum type="arabicPeriod"/>
            </a:pPr>
            <a:r>
              <a:rPr lang="en-US" dirty="0"/>
              <a:t>Clinical Development Success Rates 2006-2015, BIO, </a:t>
            </a:r>
            <a:r>
              <a:rPr lang="en-US" dirty="0" err="1"/>
              <a:t>Biomedtracker</a:t>
            </a:r>
            <a:r>
              <a:rPr lang="en-US" dirty="0"/>
              <a:t>, Amplion</a:t>
            </a:r>
          </a:p>
          <a:p>
            <a:pPr marL="114300" indent="-114300">
              <a:buFont typeface="+mj-lt"/>
              <a:buAutoNum type="arabicPeriod"/>
            </a:pPr>
            <a:r>
              <a:rPr lang="en-US" dirty="0"/>
              <a:t>Biopharmaceutical Research &amp; Development:, The Process Behind New Medicines, PhRMA, 2015</a:t>
            </a:r>
          </a:p>
          <a:p>
            <a:pPr marL="114300" indent="-114300">
              <a:buFont typeface="+mj-lt"/>
              <a:buAutoNum type="arabicPeriod"/>
            </a:pPr>
            <a:r>
              <a:rPr lang="en-US" dirty="0"/>
              <a:t>Tufts Center for the Study of Drug Development, November 2014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503654" y="436036"/>
            <a:ext cx="3467719" cy="1188720"/>
            <a:chOff x="5322900" y="436036"/>
            <a:chExt cx="3467719" cy="11887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D37B57-F7F6-CB49-AC18-5B35F18D432A}"/>
                </a:ext>
              </a:extLst>
            </p:cNvPr>
            <p:cNvSpPr txBox="1"/>
            <p:nvPr/>
          </p:nvSpPr>
          <p:spPr>
            <a:xfrm>
              <a:off x="5446290" y="577577"/>
              <a:ext cx="3344329" cy="70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FDA </a:t>
              </a:r>
            </a:p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 smtClean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Approved</a:t>
              </a:r>
              <a:endParaRPr kumimoji="0" lang="en-US" sz="2800" b="1" i="0" u="none" strike="noStrike" kern="0" cap="none" spc="-200" normalizeH="0" baseline="0" noProof="0" dirty="0">
                <a:ln>
                  <a:noFill/>
                </a:ln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3604F-89EA-0546-B6CE-B2DEFC9E0D6D}"/>
                </a:ext>
              </a:extLst>
            </p:cNvPr>
            <p:cNvSpPr txBox="1"/>
            <p:nvPr/>
          </p:nvSpPr>
          <p:spPr>
            <a:xfrm>
              <a:off x="5446290" y="1272199"/>
              <a:ext cx="3070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-13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/>
                  <a:sym typeface="Arial"/>
                </a:rPr>
                <a:t>Low success rate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24B9FC2-26B4-CF46-BF78-08B8C1B04C10}"/>
                </a:ext>
              </a:extLst>
            </p:cNvPr>
            <p:cNvCxnSpPr/>
            <p:nvPr/>
          </p:nvCxnSpPr>
          <p:spPr>
            <a:xfrm>
              <a:off x="5322900" y="436036"/>
              <a:ext cx="0" cy="118872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5503654" y="1926481"/>
            <a:ext cx="2941790" cy="1188720"/>
            <a:chOff x="5322900" y="1926481"/>
            <a:chExt cx="2941790" cy="11887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CAFD5A-0ED8-3141-8533-E20E43B0B027}"/>
                </a:ext>
              </a:extLst>
            </p:cNvPr>
            <p:cNvSpPr txBox="1"/>
            <p:nvPr/>
          </p:nvSpPr>
          <p:spPr>
            <a:xfrm>
              <a:off x="5446290" y="2063691"/>
              <a:ext cx="2818400" cy="70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~10 </a:t>
              </a:r>
            </a:p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Years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709839-95C4-D54E-A9F3-5CF24035F708}"/>
                </a:ext>
              </a:extLst>
            </p:cNvPr>
            <p:cNvCxnSpPr/>
            <p:nvPr/>
          </p:nvCxnSpPr>
          <p:spPr>
            <a:xfrm>
              <a:off x="5322900" y="1926481"/>
              <a:ext cx="0" cy="118872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4B695B-2AD4-3641-A12B-054CF15F1178}"/>
                </a:ext>
              </a:extLst>
            </p:cNvPr>
            <p:cNvSpPr txBox="1"/>
            <p:nvPr/>
          </p:nvSpPr>
          <p:spPr>
            <a:xfrm>
              <a:off x="5446290" y="2767934"/>
              <a:ext cx="23587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-133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cs typeface="Arial"/>
                  <a:sym typeface="Arial"/>
                </a:rPr>
                <a:t>Long timelines</a:t>
              </a:r>
              <a:endParaRPr kumimoji="0" lang="en-US" sz="2000" i="0" u="none" strike="noStrike" kern="0" cap="none" spc="-133" normalizeH="0" baseline="300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98701" y="3420983"/>
            <a:ext cx="2936206" cy="1188720"/>
            <a:chOff x="5317947" y="3486066"/>
            <a:chExt cx="2936206" cy="11887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AE499E-6B26-C746-A65B-BD2BBB39BED5}"/>
                </a:ext>
              </a:extLst>
            </p:cNvPr>
            <p:cNvSpPr txBox="1"/>
            <p:nvPr/>
          </p:nvSpPr>
          <p:spPr>
            <a:xfrm>
              <a:off x="5446290" y="3617123"/>
              <a:ext cx="2805723" cy="70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~$2.6 </a:t>
              </a:r>
            </a:p>
            <a:p>
              <a:pPr marL="0" marR="0" lvl="0" indent="0" defTabSz="609585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-200" normalizeH="0" baseline="0" noProof="0" dirty="0">
                  <a:ln>
                    <a:noFill/>
                  </a:ln>
                  <a:effectLst/>
                  <a:uLnTx/>
                  <a:uFillTx/>
                  <a:cs typeface="Arial"/>
                  <a:sym typeface="Arial"/>
                </a:rPr>
                <a:t>Billion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278A7-E699-7C42-B9F0-47638059C6A7}"/>
                </a:ext>
              </a:extLst>
            </p:cNvPr>
            <p:cNvSpPr txBox="1"/>
            <p:nvPr/>
          </p:nvSpPr>
          <p:spPr>
            <a:xfrm>
              <a:off x="5446290" y="4334572"/>
              <a:ext cx="28078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09585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-133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cs typeface="Arial"/>
                  <a:sym typeface="Arial"/>
                </a:rPr>
                <a:t>High development cost</a:t>
              </a:r>
              <a:endParaRPr kumimoji="0" lang="en-US" sz="2000" i="0" u="none" strike="noStrike" kern="0" cap="none" spc="-133" normalizeH="0" baseline="300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AD2F42-3086-6C49-B807-A9939AEAD649}"/>
                </a:ext>
              </a:extLst>
            </p:cNvPr>
            <p:cNvCxnSpPr/>
            <p:nvPr/>
          </p:nvCxnSpPr>
          <p:spPr>
            <a:xfrm>
              <a:off x="5317947" y="3486066"/>
              <a:ext cx="0" cy="1188720"/>
            </a:xfrm>
            <a:prstGeom prst="line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99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0891" y="1186841"/>
            <a:ext cx="7694023" cy="343741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100" b="1" u="sng" dirty="0" smtClean="0"/>
              <a:t>Crucial </a:t>
            </a:r>
            <a:r>
              <a:rPr lang="en-US" sz="2100" b="1" u="sng" dirty="0" smtClean="0"/>
              <a:t>new approach</a:t>
            </a:r>
            <a:r>
              <a:rPr lang="en-US" sz="2100" dirty="0" smtClean="0"/>
              <a:t>:  </a:t>
            </a:r>
            <a:r>
              <a:rPr lang="en-US" sz="2100" u="sng" dirty="0" smtClean="0"/>
              <a:t>Innovative analytics</a:t>
            </a:r>
            <a:r>
              <a:rPr lang="en-US" sz="2100" dirty="0" smtClean="0"/>
              <a:t> for all aspects of a trial – </a:t>
            </a:r>
            <a:r>
              <a:rPr lang="en-US" sz="2100" dirty="0" smtClean="0"/>
              <a:t>&amp; </a:t>
            </a:r>
            <a:r>
              <a:rPr lang="en-US" sz="2100" dirty="0" smtClean="0"/>
              <a:t>for portfolio of trials and at industry scale</a:t>
            </a:r>
          </a:p>
          <a:p>
            <a:pPr>
              <a:spcBef>
                <a:spcPts val="800"/>
              </a:spcBef>
            </a:pPr>
            <a:r>
              <a:rPr lang="en-US" sz="2100" b="1" u="sng" dirty="0" smtClean="0"/>
              <a:t>Planning</a:t>
            </a:r>
            <a:r>
              <a:rPr lang="en-US" sz="2100" dirty="0" smtClean="0"/>
              <a:t>:  Huge topic for a different talk</a:t>
            </a:r>
          </a:p>
          <a:p>
            <a:pPr>
              <a:spcBef>
                <a:spcPts val="800"/>
              </a:spcBef>
            </a:pPr>
            <a:r>
              <a:rPr lang="en-US" sz="2100" b="1" u="sng" dirty="0" smtClean="0"/>
              <a:t>Execution</a:t>
            </a:r>
            <a:r>
              <a:rPr lang="en-US" sz="2100" dirty="0" smtClean="0"/>
              <a:t>:  Site performance – recruitment &amp; retention, data generation (complete &amp; accurate), more</a:t>
            </a:r>
            <a:endParaRPr lang="en-US" sz="2100" dirty="0"/>
          </a:p>
          <a:p>
            <a:pPr>
              <a:spcBef>
                <a:spcPts val="800"/>
              </a:spcBef>
            </a:pPr>
            <a:r>
              <a:rPr lang="en-US" sz="2100" b="1" u="sng" dirty="0" smtClean="0"/>
              <a:t>Data management</a:t>
            </a:r>
            <a:r>
              <a:rPr lang="en-US" sz="2100" dirty="0" smtClean="0"/>
              <a:t>: Data collection (EDC) &amp; quality assurance; data integration: traditional (site &amp; lab), omics, </a:t>
            </a:r>
            <a:r>
              <a:rPr lang="en-US" sz="2100" dirty="0" err="1" smtClean="0"/>
              <a:t>mHealth</a:t>
            </a:r>
            <a:r>
              <a:rPr lang="en-US" sz="2100" dirty="0" smtClean="0"/>
              <a:t>, imaging, RWD, &amp; additional data</a:t>
            </a:r>
            <a:endParaRPr lang="en-US" sz="2100" dirty="0"/>
          </a:p>
          <a:p>
            <a:pPr>
              <a:spcBef>
                <a:spcPts val="800"/>
              </a:spcBef>
            </a:pPr>
            <a:r>
              <a:rPr lang="en-US" sz="2100" b="1" u="sng" dirty="0" smtClean="0"/>
              <a:t>Analysis</a:t>
            </a:r>
            <a:r>
              <a:rPr lang="en-US" sz="2100" dirty="0" smtClean="0"/>
              <a:t>:  Another huge topic for a different talk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078377-E6A6-44B0-8B18-862FFFB7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51" y="278677"/>
            <a:ext cx="7589520" cy="936170"/>
          </a:xfrm>
        </p:spPr>
        <p:txBody>
          <a:bodyPr/>
          <a:lstStyle/>
          <a:p>
            <a:pPr lvl="0">
              <a:lnSpc>
                <a:spcPct val="87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The Plan:  Improve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clinical trial planning</a:t>
            </a: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, execution,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data management, </a:t>
            </a: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and analysis</a:t>
            </a:r>
          </a:p>
        </p:txBody>
      </p:sp>
    </p:spTree>
    <p:extLst>
      <p:ext uri="{BB962C8B-B14F-4D97-AF65-F5344CB8AC3E}">
        <p14:creationId xmlns:p14="http://schemas.microsoft.com/office/powerpoint/2010/main" val="35175357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5395" y="1134589"/>
            <a:ext cx="7380514" cy="343741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100" b="1" u="sng" dirty="0" smtClean="0"/>
              <a:t>Valuable tool</a:t>
            </a:r>
            <a:r>
              <a:rPr lang="en-US" sz="2100" dirty="0" smtClean="0"/>
              <a:t>:  R is a powerful, flexible computing environment with broad capabilities</a:t>
            </a:r>
          </a:p>
          <a:p>
            <a:pPr>
              <a:spcBef>
                <a:spcPts val="1200"/>
              </a:spcBef>
            </a:pPr>
            <a:r>
              <a:rPr lang="en-US" sz="2100" dirty="0" smtClean="0"/>
              <a:t>R is applicable to all these aspects of clinical trials</a:t>
            </a:r>
          </a:p>
          <a:p>
            <a:pPr>
              <a:spcBef>
                <a:spcPts val="1200"/>
              </a:spcBef>
            </a:pPr>
            <a:r>
              <a:rPr lang="en-US" sz="2100" b="1" u="sng" dirty="0" smtClean="0"/>
              <a:t>Data Science at </a:t>
            </a:r>
            <a:r>
              <a:rPr lang="en-US" sz="2100" b="1" u="sng" dirty="0" err="1" smtClean="0"/>
              <a:t>Medidata</a:t>
            </a:r>
            <a:r>
              <a:rPr lang="en-US" sz="2100" dirty="0" smtClean="0"/>
              <a:t>: Analytical software is developed &amp; implemented primarily in R &amp; SAS</a:t>
            </a:r>
          </a:p>
          <a:p>
            <a:pPr>
              <a:spcBef>
                <a:spcPts val="1200"/>
              </a:spcBef>
            </a:pPr>
            <a:r>
              <a:rPr lang="en-US" sz="2100" dirty="0" smtClean="0"/>
              <a:t>R has major strengths for developing innovative methods for new problems or new approaches to familiar ones</a:t>
            </a:r>
          </a:p>
          <a:p>
            <a:pPr>
              <a:spcBef>
                <a:spcPts val="1200"/>
              </a:spcBef>
            </a:pPr>
            <a:r>
              <a:rPr lang="en-US" sz="2100" b="1" u="sng" dirty="0" smtClean="0"/>
              <a:t>Focus in this talk</a:t>
            </a:r>
            <a:r>
              <a:rPr lang="en-US" sz="2100" dirty="0" smtClean="0"/>
              <a:t>: </a:t>
            </a:r>
            <a:r>
              <a:rPr lang="en-US" sz="2100" b="1" u="sng" dirty="0" smtClean="0"/>
              <a:t>Data quality</a:t>
            </a:r>
            <a:r>
              <a:rPr lang="en-US" sz="2100" dirty="0" smtClean="0"/>
              <a:t>  &amp;  </a:t>
            </a:r>
            <a:r>
              <a:rPr lang="en-US" sz="2100" b="1" u="sng" dirty="0" smtClean="0"/>
              <a:t>genomic data</a:t>
            </a:r>
            <a:r>
              <a:rPr lang="en-US" sz="2100" dirty="0" smtClean="0"/>
              <a:t> </a:t>
            </a:r>
            <a:r>
              <a:rPr lang="en-US" sz="2100" b="1" u="sng" dirty="0" smtClean="0"/>
              <a:t>in R</a:t>
            </a:r>
          </a:p>
          <a:p>
            <a:pPr>
              <a:spcBef>
                <a:spcPts val="800"/>
              </a:spcBef>
            </a:pPr>
            <a:endParaRPr lang="en-US" sz="2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078377-E6A6-44B0-8B18-862FFFB7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278677"/>
            <a:ext cx="7276011" cy="936170"/>
          </a:xfrm>
        </p:spPr>
        <p:txBody>
          <a:bodyPr/>
          <a:lstStyle/>
          <a:p>
            <a:pPr lvl="0">
              <a:lnSpc>
                <a:spcPct val="87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role of R in developing innovative analytical software  for clinical trials</a:t>
            </a:r>
            <a:endParaRPr lang="en-US" sz="32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3873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 rotWithShape="1">
          <a:blip r:embed="rId3" cstate="print">
            <a:alphaModFix amt="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81"/>
          <a:stretch/>
        </p:blipFill>
        <p:spPr>
          <a:xfrm flipV="1">
            <a:off x="-8128" y="21554"/>
            <a:ext cx="9152128" cy="488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240" y="1990053"/>
            <a:ext cx="5621509" cy="116339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defTabSz="609585">
              <a:lnSpc>
                <a:spcPct val="87000"/>
              </a:lnSpc>
              <a:defRPr/>
            </a:pP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Improving </a:t>
            </a:r>
            <a:r>
              <a:rPr lang="en-US" sz="4000" b="1" spc="-200" dirty="0">
                <a:solidFill>
                  <a:prstClr val="white"/>
                </a:solidFill>
              </a:rPr>
              <a:t>data quality </a:t>
            </a:r>
            <a:r>
              <a:rPr lang="en-US" sz="4000" b="1" spc="-200" dirty="0" smtClean="0">
                <a:solidFill>
                  <a:schemeClr val="bg2">
                    <a:alpha val="35000"/>
                  </a:schemeClr>
                </a:solidFill>
              </a:rPr>
              <a:t>with </a:t>
            </a:r>
            <a:r>
              <a:rPr lang="en-US" sz="4000" b="1" spc="-200" dirty="0">
                <a:solidFill>
                  <a:schemeClr val="bg2">
                    <a:alpha val="35000"/>
                  </a:schemeClr>
                </a:solidFill>
              </a:rPr>
              <a:t>machine learning</a:t>
            </a:r>
            <a:endParaRPr lang="en-US" sz="4000" b="1" spc="-200" dirty="0">
              <a:solidFill>
                <a:schemeClr val="tx2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4077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6A26-13A4-4212-BEC4-A55DD1F3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8" y="602336"/>
            <a:ext cx="4866275" cy="51435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cs typeface="Calibri" panose="020F0502020204030204" pitchFamily="34" charset="0"/>
              </a:rPr>
              <a:t>Magnitude of the Task is HUGE!</a:t>
            </a:r>
            <a:endParaRPr lang="en-US" sz="2700" dirty="0"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E5B92-E35E-468A-BA60-CB6F1E8D1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647" y="1315836"/>
            <a:ext cx="6884124" cy="303409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5 Vs of Big Data:</a:t>
            </a:r>
          </a:p>
          <a:p>
            <a:pPr>
              <a:spcBef>
                <a:spcPts val="0"/>
              </a:spcBef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Volume, Variety, Velocity, Variety, Value</a:t>
            </a:r>
          </a:p>
          <a:p>
            <a:pPr>
              <a:spcBef>
                <a:spcPts val="1200"/>
              </a:spcBef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Variety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of data:  continuous, ordinal, nominal, time series, images, …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Bivariate relationships reveal outliers that are in range for each component but not for the pair</a:t>
            </a:r>
          </a:p>
          <a:p>
            <a:pPr>
              <a:spcBef>
                <a:spcPts val="12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Many potential types of anomalies</a:t>
            </a:r>
          </a:p>
          <a:p>
            <a:pPr>
              <a:spcBef>
                <a:spcPts val="1200"/>
              </a:spcBef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88709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991-2612-46F0-B414-F6127F30E7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567" y="814386"/>
            <a:ext cx="5172084" cy="346566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6070016-3B7D-4478-A145-37FB7A7F0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9716" y="153671"/>
            <a:ext cx="6210430" cy="830997"/>
          </a:xfrm>
        </p:spPr>
        <p:txBody>
          <a:bodyPr/>
          <a:lstStyle/>
          <a:p>
            <a:r>
              <a:rPr lang="en-US" sz="3000" dirty="0" smtClean="0"/>
              <a:t>Identifying </a:t>
            </a:r>
            <a:r>
              <a:rPr lang="en-US" sz="3000" dirty="0"/>
              <a:t>Relationships using ML</a:t>
            </a:r>
          </a:p>
        </p:txBody>
      </p:sp>
    </p:spTree>
    <p:extLst>
      <p:ext uri="{BB962C8B-B14F-4D97-AF65-F5344CB8AC3E}">
        <p14:creationId xmlns:p14="http://schemas.microsoft.com/office/powerpoint/2010/main" val="127061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50991-2612-46F0-B414-F6127F30E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567" y="814386"/>
            <a:ext cx="5172084" cy="346566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EFF418-9E81-40DB-A357-209B12A5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229" y="153671"/>
            <a:ext cx="4825900" cy="830997"/>
          </a:xfrm>
        </p:spPr>
        <p:txBody>
          <a:bodyPr/>
          <a:lstStyle/>
          <a:p>
            <a:r>
              <a:rPr lang="en-US" sz="3000" dirty="0" smtClean="0"/>
              <a:t>Flagging </a:t>
            </a:r>
            <a:r>
              <a:rPr lang="en-US" sz="3000" dirty="0"/>
              <a:t>Outliers using ML</a:t>
            </a:r>
          </a:p>
        </p:txBody>
      </p:sp>
    </p:spTree>
    <p:extLst>
      <p:ext uri="{BB962C8B-B14F-4D97-AF65-F5344CB8AC3E}">
        <p14:creationId xmlns:p14="http://schemas.microsoft.com/office/powerpoint/2010/main" val="178898800"/>
      </p:ext>
    </p:extLst>
  </p:cSld>
  <p:clrMapOvr>
    <a:masterClrMapping/>
  </p:clrMapOvr>
</p:sld>
</file>

<file path=ppt/theme/theme1.xml><?xml version="1.0" encoding="utf-8"?>
<a:theme xmlns:a="http://schemas.openxmlformats.org/drawingml/2006/main" name="Medidata">
  <a:themeElements>
    <a:clrScheme name="Medidata 2">
      <a:dk1>
        <a:srgbClr val="011A44"/>
      </a:dk1>
      <a:lt1>
        <a:srgbClr val="FFFFFF"/>
      </a:lt1>
      <a:dk2>
        <a:srgbClr val="0F5C8B"/>
      </a:dk2>
      <a:lt2>
        <a:srgbClr val="FFFFFF"/>
      </a:lt2>
      <a:accent1>
        <a:srgbClr val="ABC607"/>
      </a:accent1>
      <a:accent2>
        <a:srgbClr val="D30958"/>
      </a:accent2>
      <a:accent3>
        <a:srgbClr val="0A31C0"/>
      </a:accent3>
      <a:accent4>
        <a:srgbClr val="118FBE"/>
      </a:accent4>
      <a:accent5>
        <a:srgbClr val="14A198"/>
      </a:accent5>
      <a:accent6>
        <a:srgbClr val="000000"/>
      </a:accent6>
      <a:hlink>
        <a:srgbClr val="0A31C0"/>
      </a:hlink>
      <a:folHlink>
        <a:srgbClr val="0A31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Medidata Theme">
      <a:dk1>
        <a:srgbClr val="011A44"/>
      </a:dk1>
      <a:lt1>
        <a:sysClr val="window" lastClr="FFFFFF"/>
      </a:lt1>
      <a:dk2>
        <a:srgbClr val="0F5C8B"/>
      </a:dk2>
      <a:lt2>
        <a:srgbClr val="FFFFFF"/>
      </a:lt2>
      <a:accent1>
        <a:srgbClr val="ABC607"/>
      </a:accent1>
      <a:accent2>
        <a:srgbClr val="D30958"/>
      </a:accent2>
      <a:accent3>
        <a:srgbClr val="0A31C0"/>
      </a:accent3>
      <a:accent4>
        <a:srgbClr val="118FBE"/>
      </a:accent4>
      <a:accent5>
        <a:srgbClr val="14A198"/>
      </a:accent5>
      <a:accent6>
        <a:srgbClr val="000000"/>
      </a:accent6>
      <a:hlink>
        <a:srgbClr val="0A31C0"/>
      </a:hlink>
      <a:folHlink>
        <a:srgbClr val="0A31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Custom Design">
  <a:themeElements>
    <a:clrScheme name="Medidata 1">
      <a:dk1>
        <a:srgbClr val="021C41"/>
      </a:dk1>
      <a:lt1>
        <a:sysClr val="window" lastClr="FFFFFF"/>
      </a:lt1>
      <a:dk2>
        <a:srgbClr val="0F7CB0"/>
      </a:dk2>
      <a:lt2>
        <a:srgbClr val="EEECE1"/>
      </a:lt2>
      <a:accent1>
        <a:srgbClr val="063DA8"/>
      </a:accent1>
      <a:accent2>
        <a:srgbClr val="0F7CB0"/>
      </a:accent2>
      <a:accent3>
        <a:srgbClr val="14A198"/>
      </a:accent3>
      <a:accent4>
        <a:srgbClr val="B7D108"/>
      </a:accent4>
      <a:accent5>
        <a:srgbClr val="CC005A"/>
      </a:accent5>
      <a:accent6>
        <a:srgbClr val="F48F27"/>
      </a:accent6>
      <a:hlink>
        <a:srgbClr val="F8A132"/>
      </a:hlink>
      <a:folHlink>
        <a:srgbClr val="786E6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Medidata">
  <a:themeElements>
    <a:clrScheme name="Medidata 2">
      <a:dk1>
        <a:srgbClr val="011A44"/>
      </a:dk1>
      <a:lt1>
        <a:srgbClr val="FFFFFF"/>
      </a:lt1>
      <a:dk2>
        <a:srgbClr val="0F5C8B"/>
      </a:dk2>
      <a:lt2>
        <a:srgbClr val="FFFFFF"/>
      </a:lt2>
      <a:accent1>
        <a:srgbClr val="ABC607"/>
      </a:accent1>
      <a:accent2>
        <a:srgbClr val="D30958"/>
      </a:accent2>
      <a:accent3>
        <a:srgbClr val="0A31C0"/>
      </a:accent3>
      <a:accent4>
        <a:srgbClr val="118FBE"/>
      </a:accent4>
      <a:accent5>
        <a:srgbClr val="14A198"/>
      </a:accent5>
      <a:accent6>
        <a:srgbClr val="000000"/>
      </a:accent6>
      <a:hlink>
        <a:srgbClr val="0A31C0"/>
      </a:hlink>
      <a:folHlink>
        <a:srgbClr val="0A31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Medidata">
  <a:themeElements>
    <a:clrScheme name="Medidata 2">
      <a:dk1>
        <a:srgbClr val="011A44"/>
      </a:dk1>
      <a:lt1>
        <a:srgbClr val="FFFFFF"/>
      </a:lt1>
      <a:dk2>
        <a:srgbClr val="0F5C8B"/>
      </a:dk2>
      <a:lt2>
        <a:srgbClr val="FFFFFF"/>
      </a:lt2>
      <a:accent1>
        <a:srgbClr val="ABC607"/>
      </a:accent1>
      <a:accent2>
        <a:srgbClr val="D30958"/>
      </a:accent2>
      <a:accent3>
        <a:srgbClr val="0A31C0"/>
      </a:accent3>
      <a:accent4>
        <a:srgbClr val="118FBE"/>
      </a:accent4>
      <a:accent5>
        <a:srgbClr val="14A198"/>
      </a:accent5>
      <a:accent6>
        <a:srgbClr val="000000"/>
      </a:accent6>
      <a:hlink>
        <a:srgbClr val="0A31C0"/>
      </a:hlink>
      <a:folHlink>
        <a:srgbClr val="0A31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Medidata Theme">
      <a:dk1>
        <a:srgbClr val="011A44"/>
      </a:dk1>
      <a:lt1>
        <a:sysClr val="window" lastClr="FFFFFF"/>
      </a:lt1>
      <a:dk2>
        <a:srgbClr val="0F5C8B"/>
      </a:dk2>
      <a:lt2>
        <a:srgbClr val="FFFFFF"/>
      </a:lt2>
      <a:accent1>
        <a:srgbClr val="ABC607"/>
      </a:accent1>
      <a:accent2>
        <a:srgbClr val="D30958"/>
      </a:accent2>
      <a:accent3>
        <a:srgbClr val="0A31C0"/>
      </a:accent3>
      <a:accent4>
        <a:srgbClr val="118FBE"/>
      </a:accent4>
      <a:accent5>
        <a:srgbClr val="14A198"/>
      </a:accent5>
      <a:accent6>
        <a:srgbClr val="000000"/>
      </a:accent6>
      <a:hlink>
        <a:srgbClr val="0A31C0"/>
      </a:hlink>
      <a:folHlink>
        <a:srgbClr val="0A31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edidata Theme">
    <a:dk1>
      <a:srgbClr val="011A44"/>
    </a:dk1>
    <a:lt1>
      <a:sysClr val="window" lastClr="FFFFFF"/>
    </a:lt1>
    <a:dk2>
      <a:srgbClr val="0F5C8B"/>
    </a:dk2>
    <a:lt2>
      <a:srgbClr val="FFFFFF"/>
    </a:lt2>
    <a:accent1>
      <a:srgbClr val="ABC607"/>
    </a:accent1>
    <a:accent2>
      <a:srgbClr val="D30958"/>
    </a:accent2>
    <a:accent3>
      <a:srgbClr val="0A31C0"/>
    </a:accent3>
    <a:accent4>
      <a:srgbClr val="118FBE"/>
    </a:accent4>
    <a:accent5>
      <a:srgbClr val="14A198"/>
    </a:accent5>
    <a:accent6>
      <a:srgbClr val="000000"/>
    </a:accent6>
    <a:hlink>
      <a:srgbClr val="0A31C0"/>
    </a:hlink>
    <a:folHlink>
      <a:srgbClr val="0A31C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21230</TotalTime>
  <Words>2111</Words>
  <Application>Microsoft Office PowerPoint</Application>
  <PresentationFormat>On-screen Show (16:9)</PresentationFormat>
  <Paragraphs>299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.AppleSystemUIFont</vt:lpstr>
      <vt:lpstr>Arial</vt:lpstr>
      <vt:lpstr>Arial</vt:lpstr>
      <vt:lpstr>Calibri</vt:lpstr>
      <vt:lpstr>Georgia</vt:lpstr>
      <vt:lpstr>Medidata</vt:lpstr>
      <vt:lpstr>1_Custom Design</vt:lpstr>
      <vt:lpstr>7_Custom Design</vt:lpstr>
      <vt:lpstr>1_Medidata</vt:lpstr>
      <vt:lpstr>2_Medidata</vt:lpstr>
      <vt:lpstr>2_Custom Design</vt:lpstr>
      <vt:lpstr>PowerPoint Presentation</vt:lpstr>
      <vt:lpstr>PowerPoint Presentation</vt:lpstr>
      <vt:lpstr>PowerPoint Presentation</vt:lpstr>
      <vt:lpstr>The Plan:  Improve clinical trial planning, execution, data management, and analysis</vt:lpstr>
      <vt:lpstr>The role of R in developing innovative analytical software  for clinical trials</vt:lpstr>
      <vt:lpstr>PowerPoint Presentation</vt:lpstr>
      <vt:lpstr>Magnitude of the Task is HUGE!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2: Initial Examination of Data Quality</vt:lpstr>
      <vt:lpstr>Summary of Initial Examination of Data Quality</vt:lpstr>
      <vt:lpstr>PowerPoint Presentation</vt:lpstr>
      <vt:lpstr>PowerPoint Presentation</vt:lpstr>
      <vt:lpstr>PowerPoint Presentation</vt:lpstr>
      <vt:lpstr>Investigation of the Questionable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Schwager</dc:creator>
  <cp:lastModifiedBy>Steven J. Schwager</cp:lastModifiedBy>
  <cp:revision>22</cp:revision>
  <dcterms:created xsi:type="dcterms:W3CDTF">2018-01-20T01:30:40Z</dcterms:created>
  <dcterms:modified xsi:type="dcterms:W3CDTF">2018-09-07T16:43:39Z</dcterms:modified>
</cp:coreProperties>
</file>